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charts/chart33.xml" ContentType="application/vnd.openxmlformats-officedocument.drawingml.char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notesSlides/notesSlide14.xml" ContentType="application/vnd.openxmlformats-officedocument.presentationml.notesSlide+xml"/>
  <Override PartName="/ppt/charts/chart40.xml" ContentType="application/vnd.openxmlformats-officedocument.drawingml.char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20.xml" ContentType="application/vnd.openxmlformats-officedocument.drawingml.chart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notesSlides/notesSlide13.xml" ContentType="application/vnd.openxmlformats-officedocument.presentationml.notesSlide+xml"/>
  <Override PartName="/ppt/charts/chart41.xml" ContentType="application/vnd.openxmlformats-officedocument.drawingml.char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charts/chart26.xml" ContentType="application/vnd.openxmlformats-officedocument.drawingml.char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sldIdLst>
    <p:sldId id="291" r:id="rId2"/>
    <p:sldId id="298" r:id="rId3"/>
    <p:sldId id="335" r:id="rId4"/>
    <p:sldId id="300" r:id="rId5"/>
    <p:sldId id="322" r:id="rId6"/>
    <p:sldId id="319" r:id="rId7"/>
    <p:sldId id="267" r:id="rId8"/>
    <p:sldId id="283" r:id="rId9"/>
    <p:sldId id="285" r:id="rId10"/>
    <p:sldId id="287" r:id="rId11"/>
    <p:sldId id="314" r:id="rId12"/>
    <p:sldId id="280" r:id="rId13"/>
    <p:sldId id="318" r:id="rId14"/>
    <p:sldId id="323" r:id="rId15"/>
    <p:sldId id="336" r:id="rId16"/>
    <p:sldId id="337" r:id="rId17"/>
    <p:sldId id="327" r:id="rId18"/>
    <p:sldId id="329" r:id="rId19"/>
    <p:sldId id="330" r:id="rId20"/>
    <p:sldId id="331" r:id="rId21"/>
    <p:sldId id="332" r:id="rId22"/>
    <p:sldId id="333" r:id="rId23"/>
    <p:sldId id="334" r:id="rId24"/>
    <p:sldId id="299" r:id="rId25"/>
    <p:sldId id="305" r:id="rId26"/>
    <p:sldId id="288" r:id="rId27"/>
    <p:sldId id="338" r:id="rId28"/>
    <p:sldId id="29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B2B2B2"/>
    <a:srgbClr val="00A5C5"/>
    <a:srgbClr val="48BED5"/>
    <a:srgbClr val="E652A4"/>
    <a:srgbClr val="DA2086"/>
    <a:srgbClr val="BC2686"/>
    <a:srgbClr val="E02A8F"/>
    <a:srgbClr val="D01E7F"/>
    <a:srgbClr val="00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0" autoAdjust="0"/>
    <p:restoredTop sz="94423" autoAdjust="0"/>
  </p:normalViewPr>
  <p:slideViewPr>
    <p:cSldViewPr snapToGrid="0">
      <p:cViewPr varScale="1">
        <p:scale>
          <a:sx n="100" d="100"/>
          <a:sy n="100" d="100"/>
        </p:scale>
        <p:origin x="-1464" y="-96"/>
      </p:cViewPr>
      <p:guideLst>
        <p:guide orient="horz" pos="1752"/>
        <p:guide orient="horz" pos="4020"/>
        <p:guide orient="horz" pos="1349"/>
        <p:guide orient="horz" pos="2160"/>
        <p:guide orient="horz" pos="2069"/>
        <p:guide orient="horz" pos="2387"/>
        <p:guide orient="horz" pos="2478"/>
        <p:guide orient="horz" pos="2795"/>
        <p:guide orient="horz" pos="2886"/>
        <p:guide orient="horz" pos="3203"/>
        <p:guide orient="horz" pos="3712"/>
        <p:guide orient="horz" pos="3566"/>
        <p:guide orient="horz" pos="3339"/>
        <p:guide orient="horz" pos="2704"/>
        <p:guide orient="horz" pos="4072"/>
        <p:guide orient="horz" pos="1123"/>
        <p:guide pos="146"/>
        <p:guide pos="2215"/>
        <p:guide pos="5696"/>
        <p:guide pos="3949"/>
        <p:guide pos="2341"/>
        <p:guide pos="1879"/>
        <p:guide pos="32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Office_Excel_2007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_Microsoft_Office_Excel_2007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4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Microsoft_Office_Excel_200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6593886462882099E-2"/>
          <c:y val="4.8672566371681415E-2"/>
          <c:w val="0.89519650655021865"/>
          <c:h val="0.84734513274336365"/>
        </c:manualLayout>
      </c:layout>
      <c:barChart>
        <c:barDir val="col"/>
        <c:grouping val="clustered"/>
        <c:ser>
          <c:idx val="1"/>
          <c:order val="1"/>
          <c:tx>
            <c:strRef>
              <c:f>Sheet1!$C$1</c:f>
              <c:strCache>
                <c:ptCount val="1"/>
                <c:pt idx="0">
                  <c:v>'000</c:v>
                </c:pt>
              </c:strCache>
            </c:strRef>
          </c:tx>
          <c:spPr>
            <a:gradFill rotWithShape="0">
              <a:gsLst>
                <a:gs pos="0">
                  <a:srgbClr val="0080C0"/>
                </a:gs>
                <a:gs pos="50000">
                  <a:srgbClr val="0080C0">
                    <a:gamma/>
                    <a:tint val="61961"/>
                    <a:invGamma/>
                  </a:srgbClr>
                </a:gs>
                <a:gs pos="100000">
                  <a:srgbClr val="0080C0"/>
                </a:gs>
              </a:gsLst>
              <a:lin ang="0" scaled="1"/>
            </a:gradFill>
            <a:ln w="24685">
              <a:noFill/>
            </a:ln>
          </c:spPr>
          <c:dLbls>
            <c:dLbl>
              <c:idx val="3"/>
              <c:layout>
                <c:manualLayout>
                  <c:x val="-2.9985007496253283E-3"/>
                  <c:y val="-1.5209125475285716E-2"/>
                </c:manualLayout>
              </c:layout>
              <c:showVal val="1"/>
            </c:dLbl>
            <c:dLbl>
              <c:idx val="4"/>
              <c:layout>
                <c:manualLayout>
                  <c:x val="-4.4830143123948778E-3"/>
                  <c:y val="-9.4071890699054077E-3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2.0198460065775782E-2"/>
                  <c:y val="-9.4115003180711768E-3"/>
                </c:manualLayout>
              </c:layout>
              <c:dLblPos val="outEnd"/>
              <c:showVal val="1"/>
            </c:dLbl>
            <c:dLbl>
              <c:idx val="10"/>
              <c:layout>
                <c:manualLayout>
                  <c:x val="0"/>
                  <c:y val="-1.8250950570342206E-2"/>
                </c:manualLayout>
              </c:layout>
              <c:showVal val="1"/>
            </c:dLbl>
            <c:dLbl>
              <c:idx val="11"/>
              <c:layout>
                <c:manualLayout>
                  <c:x val="-3.1104277314975477E-3"/>
                  <c:y val="-1.2644936972635874E-2"/>
                </c:manualLayout>
              </c:layout>
              <c:dLblPos val="outEnd"/>
              <c:showVal val="1"/>
            </c:dLbl>
            <c:dLbl>
              <c:idx val="12"/>
              <c:layout>
                <c:manualLayout>
                  <c:x val="2.2662749703441606E-2"/>
                  <c:y val="-1.1801608928565958E-2"/>
                </c:manualLayout>
              </c:layout>
              <c:dLblPos val="outEnd"/>
              <c:showVal val="1"/>
            </c:dLbl>
            <c:numFmt formatCode="\ 0.0&quot; млн.ч.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0080C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Sheet1!$A$2:$A$12</c:f>
              <c:strCache>
                <c:ptCount val="9"/>
                <c:pt idx="1">
                  <c:v>Россия     100 000+</c:v>
                </c:pt>
                <c:pt idx="2">
                  <c:v>Москва</c:v>
                </c:pt>
                <c:pt idx="3">
                  <c:v>СПб</c:v>
                </c:pt>
                <c:pt idx="6">
                  <c:v>Россия      100 000+</c:v>
                </c:pt>
                <c:pt idx="7">
                  <c:v>Москва</c:v>
                </c:pt>
                <c:pt idx="8">
                  <c:v>СПб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0"/>
                <c:pt idx="1">
                  <c:v>45.945999999999998</c:v>
                </c:pt>
                <c:pt idx="2">
                  <c:v>8.1616</c:v>
                </c:pt>
                <c:pt idx="3">
                  <c:v>3.4101999999999997</c:v>
                </c:pt>
                <c:pt idx="6">
                  <c:v>44.1004</c:v>
                </c:pt>
                <c:pt idx="7">
                  <c:v>7.9157999999999999</c:v>
                </c:pt>
                <c:pt idx="8">
                  <c:v>3.3108</c:v>
                </c:pt>
              </c:numCache>
            </c:numRef>
          </c:val>
        </c:ser>
        <c:axId val="66400256"/>
        <c:axId val="66401792"/>
      </c:barChart>
      <c:lineChart>
        <c:grouping val="standard"/>
        <c:ser>
          <c:idx val="6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ln w="27771">
              <a:noFill/>
            </a:ln>
          </c:spPr>
          <c:marker>
            <c:symbol val="circle"/>
            <c:size val="34"/>
            <c:spPr>
              <a:solidFill>
                <a:srgbClr val="FF0090"/>
              </a:solidFill>
              <a:ln>
                <a:solidFill>
                  <a:srgbClr val="FF0090"/>
                </a:solidFill>
                <a:prstDash val="solid"/>
              </a:ln>
            </c:spPr>
          </c:marker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Sheet1!$A$2:$A$12</c:f>
              <c:strCache>
                <c:ptCount val="9"/>
                <c:pt idx="1">
                  <c:v>Россия     100 000+</c:v>
                </c:pt>
                <c:pt idx="2">
                  <c:v>Москва</c:v>
                </c:pt>
                <c:pt idx="3">
                  <c:v>СПб</c:v>
                </c:pt>
                <c:pt idx="6">
                  <c:v>Россия      100 000+</c:v>
                </c:pt>
                <c:pt idx="7">
                  <c:v>Москва</c:v>
                </c:pt>
                <c:pt idx="8">
                  <c:v>СПб</c:v>
                </c:pt>
              </c:strCache>
            </c:strRef>
          </c:cat>
          <c:val>
            <c:numRef>
              <c:f>Sheet1!$B$2:$B$12</c:f>
              <c:numCache>
                <c:formatCode>0.0</c:formatCode>
                <c:ptCount val="10"/>
                <c:pt idx="1">
                  <c:v>73.099999999999994</c:v>
                </c:pt>
                <c:pt idx="2">
                  <c:v>76.900000000000006</c:v>
                </c:pt>
                <c:pt idx="3">
                  <c:v>75.5</c:v>
                </c:pt>
                <c:pt idx="6" formatCode="General">
                  <c:v>70.099999999999994</c:v>
                </c:pt>
                <c:pt idx="7" formatCode="General">
                  <c:v>74.5</c:v>
                </c:pt>
                <c:pt idx="8" formatCode="General">
                  <c:v>73.3</c:v>
                </c:pt>
              </c:numCache>
            </c:numRef>
          </c:val>
        </c:ser>
        <c:marker val="1"/>
        <c:axId val="66403328"/>
        <c:axId val="66441984"/>
      </c:lineChart>
      <c:catAx>
        <c:axId val="6640025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9257">
            <a:noFill/>
          </a:ln>
        </c:spPr>
        <c:txPr>
          <a:bodyPr rot="0" vert="horz"/>
          <a:lstStyle/>
          <a:p>
            <a:pPr>
              <a:defRPr sz="972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6401792"/>
        <c:crosses val="autoZero"/>
        <c:lblAlgn val="ctr"/>
        <c:lblOffset val="100"/>
        <c:tickLblSkip val="1"/>
        <c:tickMarkSkip val="1"/>
      </c:catAx>
      <c:valAx>
        <c:axId val="66401792"/>
        <c:scaling>
          <c:orientation val="minMax"/>
          <c:max val="46"/>
          <c:min val="0"/>
        </c:scaling>
        <c:axPos val="l"/>
        <c:numFmt formatCode="\ 0&quot; млн.ч.&quot;" sourceLinked="0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6400256"/>
        <c:crosses val="autoZero"/>
        <c:crossBetween val="between"/>
        <c:majorUnit val="5"/>
        <c:minorUnit val="5"/>
      </c:valAx>
      <c:catAx>
        <c:axId val="66403328"/>
        <c:scaling>
          <c:orientation val="minMax"/>
        </c:scaling>
        <c:delete val="1"/>
        <c:axPos val="b"/>
        <c:tickLblPos val="none"/>
        <c:crossAx val="66441984"/>
        <c:crosses val="autoZero"/>
        <c:lblAlgn val="ctr"/>
        <c:lblOffset val="100"/>
      </c:catAx>
      <c:valAx>
        <c:axId val="66441984"/>
        <c:scaling>
          <c:orientation val="minMax"/>
          <c:max val="100"/>
          <c:min val="0"/>
        </c:scaling>
        <c:axPos val="r"/>
        <c:numFmt formatCode="0&quot;%&quot;" sourceLinked="0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777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6403328"/>
        <c:crosses val="max"/>
        <c:crossBetween val="between"/>
        <c:majorUnit val="10"/>
        <c:minorUnit val="10"/>
      </c:valAx>
      <c:spPr>
        <a:noFill/>
        <a:ln w="246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4216524216524937"/>
          <c:y val="2.1834061135371252E-3"/>
          <c:w val="0.48148148148149233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73.099999999999994</c:v>
                </c:pt>
                <c:pt idx="1">
                  <c:v>98.6</c:v>
                </c:pt>
                <c:pt idx="2">
                  <c:v>97.5</c:v>
                </c:pt>
                <c:pt idx="3">
                  <c:v>94.2</c:v>
                </c:pt>
                <c:pt idx="4">
                  <c:v>89.2</c:v>
                </c:pt>
                <c:pt idx="5">
                  <c:v>71.8</c:v>
                </c:pt>
                <c:pt idx="6">
                  <c:v>55.7</c:v>
                </c:pt>
                <c:pt idx="7">
                  <c:v>24.2</c:v>
                </c:pt>
                <c:pt idx="8">
                  <c:v>97.5</c:v>
                </c:pt>
                <c:pt idx="9">
                  <c:v>98.6</c:v>
                </c:pt>
                <c:pt idx="10">
                  <c:v>96.2</c:v>
                </c:pt>
                <c:pt idx="11">
                  <c:v>89.8</c:v>
                </c:pt>
                <c:pt idx="12">
                  <c:v>70.900000000000006</c:v>
                </c:pt>
                <c:pt idx="13">
                  <c:v>47.7</c:v>
                </c:pt>
                <c:pt idx="14">
                  <c:v>14.4</c:v>
                </c:pt>
              </c:numCache>
            </c:numRef>
          </c:val>
        </c:ser>
        <c:dLbls>
          <c:showVal val="1"/>
        </c:dLbls>
        <c:axId val="85595264"/>
        <c:axId val="85596800"/>
      </c:barChart>
      <c:catAx>
        <c:axId val="85595264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5596800"/>
        <c:crosses val="autoZero"/>
        <c:lblAlgn val="ctr"/>
        <c:lblOffset val="100"/>
        <c:tickLblSkip val="1"/>
        <c:tickMarkSkip val="1"/>
      </c:catAx>
      <c:valAx>
        <c:axId val="85596800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535">
            <a:noFill/>
          </a:ln>
        </c:spPr>
        <c:crossAx val="85595264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2248520710060913"/>
          <c:y val="2.1691973969631692E-3"/>
          <c:w val="0.39940828402368961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75.5</c:v>
                </c:pt>
                <c:pt idx="2">
                  <c:v>94.9</c:v>
                </c:pt>
                <c:pt idx="3">
                  <c:v>91</c:v>
                </c:pt>
                <c:pt idx="4">
                  <c:v>87.3</c:v>
                </c:pt>
                <c:pt idx="5">
                  <c:v>69.400000000000006</c:v>
                </c:pt>
                <c:pt idx="6">
                  <c:v>98.3</c:v>
                </c:pt>
                <c:pt idx="7">
                  <c:v>33.200000000000003</c:v>
                </c:pt>
                <c:pt idx="8">
                  <c:v>76.8</c:v>
                </c:pt>
                <c:pt idx="9">
                  <c:v>95.1</c:v>
                </c:pt>
              </c:numCache>
            </c:numRef>
          </c:val>
        </c:ser>
        <c:dLbls>
          <c:showVal val="1"/>
        </c:dLbls>
        <c:axId val="90739456"/>
        <c:axId val="90740992"/>
      </c:barChart>
      <c:catAx>
        <c:axId val="9073945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0740992"/>
        <c:crosses val="autoZero"/>
        <c:lblAlgn val="ctr"/>
        <c:lblOffset val="100"/>
        <c:tickLblSkip val="1"/>
        <c:tickMarkSkip val="1"/>
      </c:catAx>
      <c:valAx>
        <c:axId val="90740992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90739456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2248520710060946"/>
          <c:y val="2.1691973969631692E-3"/>
          <c:w val="0.39940828402368983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76.900000000000006</c:v>
                </c:pt>
                <c:pt idx="2">
                  <c:v>97.9</c:v>
                </c:pt>
                <c:pt idx="3">
                  <c:v>95.6</c:v>
                </c:pt>
                <c:pt idx="4">
                  <c:v>90.5</c:v>
                </c:pt>
                <c:pt idx="5">
                  <c:v>75.2</c:v>
                </c:pt>
                <c:pt idx="6">
                  <c:v>98.6</c:v>
                </c:pt>
                <c:pt idx="7">
                  <c:v>32.1</c:v>
                </c:pt>
                <c:pt idx="8">
                  <c:v>80.5</c:v>
                </c:pt>
                <c:pt idx="9">
                  <c:v>92.5</c:v>
                </c:pt>
              </c:numCache>
            </c:numRef>
          </c:val>
        </c:ser>
        <c:dLbls>
          <c:showVal val="1"/>
        </c:dLbls>
        <c:axId val="90869120"/>
        <c:axId val="90887296"/>
      </c:barChart>
      <c:catAx>
        <c:axId val="9086912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0887296"/>
        <c:crosses val="autoZero"/>
        <c:lblAlgn val="ctr"/>
        <c:lblOffset val="100"/>
        <c:tickLblSkip val="1"/>
        <c:tickMarkSkip val="1"/>
      </c:catAx>
      <c:valAx>
        <c:axId val="90887296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90869120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8189910979228588"/>
          <c:y val="2.1786492374727671E-3"/>
          <c:w val="0.44213649851630787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73.099999999999994</c:v>
                </c:pt>
                <c:pt idx="2">
                  <c:v>94.2</c:v>
                </c:pt>
                <c:pt idx="3">
                  <c:v>93.1</c:v>
                </c:pt>
                <c:pt idx="4">
                  <c:v>88.7</c:v>
                </c:pt>
                <c:pt idx="5">
                  <c:v>68.099999999999994</c:v>
                </c:pt>
                <c:pt idx="6">
                  <c:v>98.4</c:v>
                </c:pt>
                <c:pt idx="7">
                  <c:v>28.9</c:v>
                </c:pt>
                <c:pt idx="8">
                  <c:v>78.8</c:v>
                </c:pt>
                <c:pt idx="9">
                  <c:v>90.3</c:v>
                </c:pt>
              </c:numCache>
            </c:numRef>
          </c:val>
        </c:ser>
        <c:dLbls>
          <c:showVal val="1"/>
        </c:dLbls>
        <c:axId val="90809472"/>
        <c:axId val="90811008"/>
      </c:barChart>
      <c:catAx>
        <c:axId val="90809472"/>
        <c:scaling>
          <c:orientation val="maxMin"/>
        </c:scaling>
        <c:axPos val="l"/>
        <c:numFmt formatCode="@" sourceLinked="0"/>
        <c:maj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0811008"/>
        <c:crosses val="autoZero"/>
        <c:lblAlgn val="ctr"/>
        <c:lblOffset val="100"/>
        <c:tickLblSkip val="1"/>
        <c:tickMarkSkip val="1"/>
      </c:catAx>
      <c:valAx>
        <c:axId val="90811008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42">
            <a:noFill/>
          </a:ln>
        </c:spPr>
        <c:crossAx val="90809472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11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75.5</c:v>
                </c:pt>
                <c:pt idx="2">
                  <c:v>84.5</c:v>
                </c:pt>
                <c:pt idx="3">
                  <c:v>62.5</c:v>
                </c:pt>
                <c:pt idx="5">
                  <c:v>42.1</c:v>
                </c:pt>
                <c:pt idx="6">
                  <c:v>69.900000000000006</c:v>
                </c:pt>
                <c:pt idx="7">
                  <c:v>83.6</c:v>
                </c:pt>
                <c:pt idx="9">
                  <c:v>47.3</c:v>
                </c:pt>
                <c:pt idx="10">
                  <c:v>70.5</c:v>
                </c:pt>
                <c:pt idx="11">
                  <c:v>86.5</c:v>
                </c:pt>
              </c:numCache>
            </c:numRef>
          </c:val>
        </c:ser>
        <c:dLbls>
          <c:showVal val="1"/>
        </c:dLbls>
        <c:axId val="90993024"/>
        <c:axId val="90994560"/>
      </c:barChart>
      <c:catAx>
        <c:axId val="90993024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0994560"/>
        <c:crosses val="autoZero"/>
        <c:lblAlgn val="ctr"/>
        <c:lblOffset val="100"/>
        <c:tickLblSkip val="1"/>
        <c:tickMarkSkip val="1"/>
      </c:catAx>
      <c:valAx>
        <c:axId val="90994560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539">
            <a:noFill/>
          </a:ln>
        </c:spPr>
        <c:crossAx val="90993024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11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76.900000000000006</c:v>
                </c:pt>
                <c:pt idx="2">
                  <c:v>88.8</c:v>
                </c:pt>
                <c:pt idx="3">
                  <c:v>58.5</c:v>
                </c:pt>
                <c:pt idx="5">
                  <c:v>45</c:v>
                </c:pt>
                <c:pt idx="6">
                  <c:v>69.3</c:v>
                </c:pt>
                <c:pt idx="7">
                  <c:v>83.8</c:v>
                </c:pt>
                <c:pt idx="9">
                  <c:v>50.8</c:v>
                </c:pt>
                <c:pt idx="10">
                  <c:v>69.2</c:v>
                </c:pt>
                <c:pt idx="11">
                  <c:v>88.7</c:v>
                </c:pt>
              </c:numCache>
            </c:numRef>
          </c:val>
        </c:ser>
        <c:dLbls>
          <c:showVal val="1"/>
        </c:dLbls>
        <c:axId val="91169152"/>
        <c:axId val="91170688"/>
      </c:barChart>
      <c:catAx>
        <c:axId val="91169152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1170688"/>
        <c:crosses val="autoZero"/>
        <c:lblAlgn val="ctr"/>
        <c:lblOffset val="100"/>
        <c:tickLblSkip val="1"/>
        <c:tickMarkSkip val="1"/>
      </c:catAx>
      <c:valAx>
        <c:axId val="91170688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539">
            <a:noFill/>
          </a:ln>
        </c:spPr>
        <c:crossAx val="91169152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8587944395865043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3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328">
                <a:noFill/>
              </a:ln>
            </c:spPr>
          </c:dPt>
          <c:dLbls>
            <c:numFmt formatCode="0&quot;%&quot;" sourceLinked="0"/>
            <c:spPr>
              <a:noFill/>
              <a:ln w="25328">
                <a:noFill/>
              </a:ln>
            </c:spPr>
            <c:txPr>
              <a:bodyPr/>
              <a:lstStyle/>
              <a:p>
                <a:pPr>
                  <a:defRPr sz="997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73.099999999999994</c:v>
                </c:pt>
                <c:pt idx="2">
                  <c:v>83.7</c:v>
                </c:pt>
                <c:pt idx="3">
                  <c:v>60.1</c:v>
                </c:pt>
                <c:pt idx="5">
                  <c:v>37</c:v>
                </c:pt>
                <c:pt idx="6">
                  <c:v>58.6</c:v>
                </c:pt>
                <c:pt idx="7">
                  <c:v>83.6</c:v>
                </c:pt>
                <c:pt idx="9">
                  <c:v>43.3</c:v>
                </c:pt>
                <c:pt idx="10">
                  <c:v>66.400000000000006</c:v>
                </c:pt>
                <c:pt idx="11">
                  <c:v>87.7</c:v>
                </c:pt>
              </c:numCache>
            </c:numRef>
          </c:val>
        </c:ser>
        <c:dLbls>
          <c:showVal val="1"/>
        </c:dLbls>
        <c:axId val="91198976"/>
        <c:axId val="91200512"/>
      </c:barChart>
      <c:catAx>
        <c:axId val="9119897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98">
            <a:noFill/>
          </a:ln>
        </c:spPr>
        <c:txPr>
          <a:bodyPr rot="0" vert="horz"/>
          <a:lstStyle/>
          <a:p>
            <a:pPr>
              <a:defRPr sz="99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1200512"/>
        <c:crosses val="autoZero"/>
        <c:lblAlgn val="ctr"/>
        <c:lblOffset val="100"/>
        <c:tickLblSkip val="1"/>
        <c:tickMarkSkip val="1"/>
      </c:catAx>
      <c:valAx>
        <c:axId val="91200512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498">
            <a:noFill/>
          </a:ln>
        </c:spPr>
        <c:crossAx val="91198976"/>
        <c:crosses val="autoZero"/>
        <c:crossBetween val="between"/>
        <c:majorUnit val="50"/>
        <c:minorUnit val="10"/>
      </c:valAx>
      <c:spPr>
        <a:noFill/>
        <a:ln w="253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6593886462882099E-2"/>
          <c:y val="9.2936748555665527E-2"/>
          <c:w val="0.89519650655021854"/>
          <c:h val="0.63923422385141015"/>
        </c:manualLayout>
      </c:layout>
      <c:barChart>
        <c:barDir val="col"/>
        <c:grouping val="clustered"/>
        <c:ser>
          <c:idx val="1"/>
          <c:order val="0"/>
          <c:tx>
            <c:strRef>
              <c:f>Sheet1!$B$1:$B$2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c:spPr>
          <c:dPt>
            <c:idx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2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3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4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1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2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4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5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6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7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8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Sheet1!$A$3:$A$15</c:f>
              <c:strCache>
                <c:ptCount val="13"/>
                <c:pt idx="0">
                  <c:v>Россия   
100 000+</c:v>
                </c:pt>
                <c:pt idx="1">
                  <c:v>Москва</c:v>
                </c:pt>
                <c:pt idx="2">
                  <c:v>С.-Петербург</c:v>
                </c:pt>
                <c:pt idx="5">
                  <c:v>Россия
100 000+</c:v>
                </c:pt>
                <c:pt idx="6">
                  <c:v>Москва</c:v>
                </c:pt>
                <c:pt idx="7">
                  <c:v>С.-Петербург</c:v>
                </c:pt>
                <c:pt idx="10">
                  <c:v>Россия
100 000+</c:v>
                </c:pt>
                <c:pt idx="11">
                  <c:v>Москва</c:v>
                </c:pt>
                <c:pt idx="12">
                  <c:v>С.-Петербург</c:v>
                </c:pt>
              </c:strCache>
            </c:strRef>
          </c:cat>
          <c:val>
            <c:numRef>
              <c:f>Sheet1!$B$3:$B$15</c:f>
              <c:numCache>
                <c:formatCode>General</c:formatCode>
                <c:ptCount val="13"/>
                <c:pt idx="0">
                  <c:v>45.6</c:v>
                </c:pt>
                <c:pt idx="1">
                  <c:v>51.6</c:v>
                </c:pt>
                <c:pt idx="2">
                  <c:v>47.7</c:v>
                </c:pt>
                <c:pt idx="5">
                  <c:v>42.5</c:v>
                </c:pt>
                <c:pt idx="6">
                  <c:v>49.3</c:v>
                </c:pt>
                <c:pt idx="7">
                  <c:v>44.6</c:v>
                </c:pt>
                <c:pt idx="10">
                  <c:v>35.200000000000003</c:v>
                </c:pt>
                <c:pt idx="11">
                  <c:v>43.2</c:v>
                </c:pt>
                <c:pt idx="12">
                  <c:v>38.200000000000003</c:v>
                </c:pt>
              </c:numCache>
            </c:numRef>
          </c:val>
        </c:ser>
        <c:gapWidth val="19"/>
        <c:axId val="96352128"/>
        <c:axId val="96353664"/>
      </c:barChart>
      <c:barChart>
        <c:barDir val="col"/>
        <c:grouping val="clustered"/>
        <c:ser>
          <c:idx val="0"/>
          <c:order val="1"/>
          <c:tx>
            <c:strRef>
              <c:f>Sheet1!$C$1:$C$2</c:f>
              <c:strCache>
                <c:ptCount val="1"/>
                <c:pt idx="0">
                  <c:v>000</c:v>
                </c:pt>
              </c:strCache>
            </c:strRef>
          </c:tx>
          <c:spPr>
            <a:noFill/>
            <a:ln>
              <a:noFill/>
            </a:ln>
          </c:spPr>
          <c:dLbls>
            <c:numFmt formatCode="\ 0.0&quot; млн.чел.&quot;" sourceLinked="0"/>
            <c:txPr>
              <a:bodyPr rot="-5400000" vert="horz"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Base"/>
            <c:showVal val="1"/>
          </c:dLbls>
          <c:cat>
            <c:strRef>
              <c:f>Sheet1!$A$2:$A$15</c:f>
              <c:strCache>
                <c:ptCount val="14"/>
                <c:pt idx="1">
                  <c:v>Россия   
100 000+</c:v>
                </c:pt>
                <c:pt idx="2">
                  <c:v>Москва</c:v>
                </c:pt>
                <c:pt idx="3">
                  <c:v>С.-Петербург</c:v>
                </c:pt>
                <c:pt idx="6">
                  <c:v>Россия
100 000+</c:v>
                </c:pt>
                <c:pt idx="7">
                  <c:v>Москва</c:v>
                </c:pt>
                <c:pt idx="8">
                  <c:v>С.-Петербург</c:v>
                </c:pt>
                <c:pt idx="11">
                  <c:v>Россия
100 000+</c:v>
                </c:pt>
                <c:pt idx="12">
                  <c:v>Москва</c:v>
                </c:pt>
                <c:pt idx="13">
                  <c:v>С.-Петербург</c:v>
                </c:pt>
              </c:strCache>
            </c:strRef>
          </c:cat>
          <c:val>
            <c:numRef>
              <c:f>Sheet1!$C$3:$C$15</c:f>
              <c:numCache>
                <c:formatCode>General</c:formatCode>
                <c:ptCount val="13"/>
                <c:pt idx="0">
                  <c:v>28.691200000000002</c:v>
                </c:pt>
                <c:pt idx="1">
                  <c:v>5.4826000000000006</c:v>
                </c:pt>
                <c:pt idx="2">
                  <c:v>2.1566999999999998</c:v>
                </c:pt>
                <c:pt idx="5">
                  <c:v>26.691500000000001</c:v>
                </c:pt>
                <c:pt idx="6">
                  <c:v>5.2335000000000003</c:v>
                </c:pt>
                <c:pt idx="7">
                  <c:v>2.0174000000000003</c:v>
                </c:pt>
                <c:pt idx="10">
                  <c:v>22.124500000000001</c:v>
                </c:pt>
                <c:pt idx="11">
                  <c:v>4.5911999999999997</c:v>
                </c:pt>
                <c:pt idx="12">
                  <c:v>1.7261</c:v>
                </c:pt>
              </c:numCache>
            </c:numRef>
          </c:val>
        </c:ser>
        <c:gapWidth val="19"/>
        <c:axId val="96365184"/>
        <c:axId val="96363648"/>
      </c:barChart>
      <c:catAx>
        <c:axId val="96352128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9257">
            <a:noFill/>
          </a:ln>
        </c:spPr>
        <c:txPr>
          <a:bodyPr rot="-540000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6353664"/>
        <c:crosses val="autoZero"/>
        <c:lblAlgn val="ctr"/>
        <c:lblOffset val="100"/>
        <c:tickLblSkip val="1"/>
        <c:tickMarkSkip val="1"/>
      </c:catAx>
      <c:valAx>
        <c:axId val="96353664"/>
        <c:scaling>
          <c:orientation val="minMax"/>
          <c:min val="0"/>
        </c:scaling>
        <c:axPos val="l"/>
        <c:numFmt formatCode="0&quot;%&quot;" sourceLinked="0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6352128"/>
        <c:crosses val="autoZero"/>
        <c:crossBetween val="between"/>
        <c:majorUnit val="10"/>
        <c:minorUnit val="5"/>
      </c:valAx>
      <c:valAx>
        <c:axId val="96363648"/>
        <c:scaling>
          <c:orientation val="minMax"/>
        </c:scaling>
        <c:delete val="1"/>
        <c:axPos val="r"/>
        <c:numFmt formatCode="General" sourceLinked="1"/>
        <c:tickLblPos val="none"/>
        <c:crossAx val="96365184"/>
        <c:crosses val="max"/>
        <c:crossBetween val="between"/>
      </c:valAx>
      <c:catAx>
        <c:axId val="96365184"/>
        <c:scaling>
          <c:orientation val="minMax"/>
        </c:scaling>
        <c:delete val="1"/>
        <c:axPos val="b"/>
        <c:tickLblPos val="none"/>
        <c:crossAx val="96363648"/>
        <c:crosses val="autoZero"/>
        <c:lblAlgn val="ctr"/>
        <c:lblOffset val="100"/>
      </c:catAx>
    </c:plotArea>
    <c:plotVisOnly val="1"/>
    <c:dispBlanksAs val="gap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3076923076924041"/>
          <c:y val="2.1691973969631692E-3"/>
          <c:w val="0.49112426035504819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47.7</c:v>
                </c:pt>
                <c:pt idx="2">
                  <c:v>56.7</c:v>
                </c:pt>
                <c:pt idx="3">
                  <c:v>40.5</c:v>
                </c:pt>
                <c:pt idx="5">
                  <c:v>92.2</c:v>
                </c:pt>
                <c:pt idx="6">
                  <c:v>93.6</c:v>
                </c:pt>
                <c:pt idx="7">
                  <c:v>76.5</c:v>
                </c:pt>
                <c:pt idx="8">
                  <c:v>55.1</c:v>
                </c:pt>
                <c:pt idx="9">
                  <c:v>18.2</c:v>
                </c:pt>
              </c:numCache>
            </c:numRef>
          </c:val>
        </c:ser>
        <c:dLbls>
          <c:showVal val="1"/>
        </c:dLbls>
        <c:axId val="96510720"/>
        <c:axId val="96512256"/>
      </c:barChart>
      <c:catAx>
        <c:axId val="9651072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6512256"/>
        <c:crosses val="autoZero"/>
        <c:lblAlgn val="ctr"/>
        <c:lblOffset val="100"/>
        <c:tickLblSkip val="1"/>
        <c:tickMarkSkip val="1"/>
      </c:catAx>
      <c:valAx>
        <c:axId val="96512256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96510720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3076923076924041"/>
          <c:y val="2.1691973969631692E-3"/>
          <c:w val="0.49408284023669941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51.6</c:v>
                </c:pt>
                <c:pt idx="2">
                  <c:v>56.5</c:v>
                </c:pt>
                <c:pt idx="3">
                  <c:v>47.6</c:v>
                </c:pt>
                <c:pt idx="5">
                  <c:v>88.7</c:v>
                </c:pt>
                <c:pt idx="6">
                  <c:v>90.8</c:v>
                </c:pt>
                <c:pt idx="7">
                  <c:v>84.2</c:v>
                </c:pt>
                <c:pt idx="8">
                  <c:v>62.2</c:v>
                </c:pt>
                <c:pt idx="9">
                  <c:v>22.1</c:v>
                </c:pt>
              </c:numCache>
            </c:numRef>
          </c:val>
        </c:ser>
        <c:dLbls>
          <c:showVal val="1"/>
        </c:dLbls>
        <c:axId val="96683136"/>
        <c:axId val="96684672"/>
      </c:barChart>
      <c:catAx>
        <c:axId val="9668313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6684672"/>
        <c:crosses val="autoZero"/>
        <c:lblAlgn val="ctr"/>
        <c:lblOffset val="100"/>
        <c:tickLblSkip val="1"/>
        <c:tickMarkSkip val="1"/>
      </c:catAx>
      <c:valAx>
        <c:axId val="96684672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96683136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8667163067758749E-2"/>
          <c:y val="2.7426190560260896E-2"/>
          <c:w val="0.94598408164360004"/>
          <c:h val="0.88818565400843963"/>
        </c:manualLayout>
      </c:layout>
      <c:lineChart>
        <c:grouping val="standard"/>
        <c:ser>
          <c:idx val="2"/>
          <c:order val="0"/>
          <c:tx>
            <c:strRef>
              <c:f>Sheet1!$C$1</c:f>
              <c:strCache>
                <c:ptCount val="1"/>
                <c:pt idx="0">
                  <c:v>Россия 100 000+</c:v>
                </c:pt>
              </c:strCache>
            </c:strRef>
          </c:tx>
          <c:spPr>
            <a:ln w="41791">
              <a:solidFill>
                <a:schemeClr val="tx2"/>
              </a:solidFill>
              <a:prstDash val="solid"/>
            </a:ln>
          </c:spPr>
          <c:marker>
            <c:symbol val="circle"/>
            <c:size val="6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dLbls>
            <c:dLbl>
              <c:idx val="19"/>
              <c:layout/>
              <c:dLblPos val="b"/>
              <c:showVal val="1"/>
            </c:dLbl>
            <c:dLbl>
              <c:idx val="22"/>
              <c:layout/>
              <c:dLblPos val="b"/>
              <c:showVal val="1"/>
            </c:dLbl>
            <c:dLbl>
              <c:idx val="24"/>
              <c:layout/>
              <c:dLblPos val="b"/>
              <c:showVal val="1"/>
            </c:dLbl>
            <c:dLbl>
              <c:idx val="27"/>
              <c:layout/>
              <c:dLblPos val="b"/>
              <c:showVal val="1"/>
            </c:dLbl>
            <c:dLbl>
              <c:idx val="30"/>
              <c:layout/>
              <c:dLblPos val="b"/>
              <c:showVal val="1"/>
            </c:dLbl>
            <c:dLbl>
              <c:idx val="33"/>
              <c:layout/>
              <c:dLblPos val="b"/>
              <c:showVal val="1"/>
            </c:dLbl>
            <c:dLbl>
              <c:idx val="36"/>
              <c:layout/>
              <c:dLblPos val="b"/>
              <c:showVal val="1"/>
            </c:dLbl>
            <c:dLbl>
              <c:idx val="39"/>
              <c:layout/>
              <c:dLblPos val="b"/>
              <c:showVal val="1"/>
            </c:dLbl>
            <c:dLbl>
              <c:idx val="42"/>
              <c:layout/>
              <c:dLblPos val="b"/>
              <c:showVal val="1"/>
            </c:dLbl>
            <c:dLbl>
              <c:idx val="45"/>
              <c:layout/>
              <c:dLblPos val="b"/>
              <c:showVal val="1"/>
            </c:dLbl>
            <c:dLbl>
              <c:idx val="48"/>
              <c:layout/>
              <c:dLblPos val="b"/>
              <c:showVal val="1"/>
            </c:dLbl>
            <c:dLbl>
              <c:idx val="51"/>
              <c:layout/>
              <c:dLblPos val="b"/>
              <c:showVal val="1"/>
            </c:dLbl>
            <c:dLbl>
              <c:idx val="54"/>
              <c:layout/>
              <c:dLblPos val="b"/>
              <c:showVal val="1"/>
            </c:dLbl>
            <c:dLbl>
              <c:idx val="57"/>
              <c:layout/>
              <c:dLblPos val="b"/>
              <c:showVal val="1"/>
            </c:dLbl>
            <c:dLbl>
              <c:idx val="60"/>
              <c:layout/>
              <c:dLblPos val="b"/>
              <c:showVal val="1"/>
            </c:dLbl>
            <c:dLbl>
              <c:idx val="63"/>
              <c:layout/>
              <c:dLblPos val="b"/>
              <c:showVal val="1"/>
            </c:dLbl>
            <c:dLbl>
              <c:idx val="66"/>
              <c:layout/>
              <c:dLblPos val="b"/>
              <c:showVal val="1"/>
            </c:dLbl>
            <c:dLbl>
              <c:idx val="69"/>
              <c:layout/>
              <c:dLblPos val="b"/>
              <c:showVal val="1"/>
            </c:dLbl>
            <c:dLbl>
              <c:idx val="72"/>
              <c:layout/>
              <c:dLblPos val="b"/>
              <c:showVal val="1"/>
            </c:dLbl>
            <c:dLbl>
              <c:idx val="75"/>
              <c:layout/>
              <c:dLblPos val="b"/>
              <c:showVal val="1"/>
            </c:dLbl>
            <c:dLbl>
              <c:idx val="78"/>
              <c:layout/>
              <c:dLblPos val="b"/>
              <c:showVal val="1"/>
            </c:dLbl>
            <c:dLbl>
              <c:idx val="81"/>
              <c:layout/>
              <c:dLblPos val="b"/>
              <c:showVal val="1"/>
            </c:dLbl>
            <c:dLbl>
              <c:idx val="84"/>
              <c:layout/>
              <c:dLblPos val="r"/>
              <c:showVal val="1"/>
            </c:dLbl>
            <c:delete val="1"/>
            <c:numFmt formatCode="#,##0" sourceLinked="0"/>
            <c:txPr>
              <a:bodyPr/>
              <a:lstStyle/>
              <a:p>
                <a:pPr>
                  <a:defRPr sz="800" b="1" i="0" baseline="0">
                    <a:solidFill>
                      <a:srgbClr val="00A5C5"/>
                    </a:solidFill>
                  </a:defRPr>
                </a:pPr>
                <a:endParaRPr lang="ru-RU"/>
              </a:p>
            </c:txPr>
            <c:dLblPos val="b"/>
          </c:dLbls>
          <c:cat>
            <c:strRef>
              <c:f>Sheet1!$A$3:$A$103</c:f>
              <c:strCache>
                <c:ptCount val="85"/>
                <c:pt idx="0">
                  <c:v>Апр '07</c:v>
                </c:pt>
                <c:pt idx="1">
                  <c:v>Май '07</c:v>
                </c:pt>
                <c:pt idx="2">
                  <c:v>Июн '07</c:v>
                </c:pt>
                <c:pt idx="3">
                  <c:v>Июл '07</c:v>
                </c:pt>
                <c:pt idx="4">
                  <c:v>Авг '07</c:v>
                </c:pt>
                <c:pt idx="5">
                  <c:v>Сен '07</c:v>
                </c:pt>
                <c:pt idx="6">
                  <c:v>Окт '07</c:v>
                </c:pt>
                <c:pt idx="7">
                  <c:v>Ноя '07</c:v>
                </c:pt>
                <c:pt idx="8">
                  <c:v>Дек '07</c:v>
                </c:pt>
                <c:pt idx="9">
                  <c:v>Янв '08</c:v>
                </c:pt>
                <c:pt idx="10">
                  <c:v>Фев '08</c:v>
                </c:pt>
                <c:pt idx="11">
                  <c:v>Март '08</c:v>
                </c:pt>
                <c:pt idx="12">
                  <c:v>Апр '08</c:v>
                </c:pt>
                <c:pt idx="13">
                  <c:v>Май '08</c:v>
                </c:pt>
                <c:pt idx="14">
                  <c:v>Июн '08</c:v>
                </c:pt>
                <c:pt idx="15">
                  <c:v>Июл '08</c:v>
                </c:pt>
                <c:pt idx="16">
                  <c:v>Авг '08</c:v>
                </c:pt>
                <c:pt idx="17">
                  <c:v>Сен '08</c:v>
                </c:pt>
                <c:pt idx="18">
                  <c:v>Окт '08</c:v>
                </c:pt>
                <c:pt idx="19">
                  <c:v>Ноя '08</c:v>
                </c:pt>
                <c:pt idx="20">
                  <c:v>Дек '08</c:v>
                </c:pt>
                <c:pt idx="21">
                  <c:v>Янв '09</c:v>
                </c:pt>
                <c:pt idx="22">
                  <c:v>Фев '09</c:v>
                </c:pt>
                <c:pt idx="23">
                  <c:v>Мар '09</c:v>
                </c:pt>
                <c:pt idx="24">
                  <c:v>Апр '09</c:v>
                </c:pt>
                <c:pt idx="25">
                  <c:v>Май '09</c:v>
                </c:pt>
                <c:pt idx="26">
                  <c:v>Июн '09</c:v>
                </c:pt>
                <c:pt idx="27">
                  <c:v>Июл '09</c:v>
                </c:pt>
                <c:pt idx="28">
                  <c:v>Авг '09</c:v>
                </c:pt>
                <c:pt idx="29">
                  <c:v>Сен '09</c:v>
                </c:pt>
                <c:pt idx="30">
                  <c:v>Окт '09</c:v>
                </c:pt>
                <c:pt idx="31">
                  <c:v>Ноя '09</c:v>
                </c:pt>
                <c:pt idx="32">
                  <c:v>Дек '09</c:v>
                </c:pt>
                <c:pt idx="33">
                  <c:v>Янв '10</c:v>
                </c:pt>
                <c:pt idx="34">
                  <c:v>Фев '10</c:v>
                </c:pt>
                <c:pt idx="35">
                  <c:v>Мар '10</c:v>
                </c:pt>
                <c:pt idx="36">
                  <c:v>Апр '10</c:v>
                </c:pt>
                <c:pt idx="37">
                  <c:v>Май '10</c:v>
                </c:pt>
                <c:pt idx="38">
                  <c:v>Июн '10</c:v>
                </c:pt>
                <c:pt idx="39">
                  <c:v>Июл '10</c:v>
                </c:pt>
                <c:pt idx="40">
                  <c:v>Авг '10</c:v>
                </c:pt>
                <c:pt idx="41">
                  <c:v>Сен '10</c:v>
                </c:pt>
                <c:pt idx="42">
                  <c:v>Окт '10</c:v>
                </c:pt>
                <c:pt idx="43">
                  <c:v>Ноя '10</c:v>
                </c:pt>
                <c:pt idx="44">
                  <c:v>Дек '10</c:v>
                </c:pt>
                <c:pt idx="45">
                  <c:v>Янв '11</c:v>
                </c:pt>
                <c:pt idx="46">
                  <c:v>Фев '11</c:v>
                </c:pt>
                <c:pt idx="47">
                  <c:v>Мар '11</c:v>
                </c:pt>
                <c:pt idx="48">
                  <c:v>Апр '11</c:v>
                </c:pt>
                <c:pt idx="49">
                  <c:v>Май '11</c:v>
                </c:pt>
                <c:pt idx="50">
                  <c:v>Июн '11</c:v>
                </c:pt>
                <c:pt idx="51">
                  <c:v>Июл '11</c:v>
                </c:pt>
                <c:pt idx="52">
                  <c:v>Авг '11</c:v>
                </c:pt>
                <c:pt idx="53">
                  <c:v>Сен '11</c:v>
                </c:pt>
                <c:pt idx="54">
                  <c:v>Окт '11</c:v>
                </c:pt>
                <c:pt idx="55">
                  <c:v>Ноя '11</c:v>
                </c:pt>
                <c:pt idx="56">
                  <c:v>Дек '11</c:v>
                </c:pt>
                <c:pt idx="57">
                  <c:v>Янв '12</c:v>
                </c:pt>
                <c:pt idx="58">
                  <c:v>Фев '12</c:v>
                </c:pt>
                <c:pt idx="59">
                  <c:v>Мар '12</c:v>
                </c:pt>
                <c:pt idx="60">
                  <c:v>Апр '12</c:v>
                </c:pt>
                <c:pt idx="61">
                  <c:v>Май '12</c:v>
                </c:pt>
                <c:pt idx="62">
                  <c:v>Июн '12</c:v>
                </c:pt>
                <c:pt idx="63">
                  <c:v>Июл '12</c:v>
                </c:pt>
                <c:pt idx="64">
                  <c:v>Авг '12</c:v>
                </c:pt>
                <c:pt idx="65">
                  <c:v>Сен '12</c:v>
                </c:pt>
                <c:pt idx="66">
                  <c:v>Окт '12</c:v>
                </c:pt>
                <c:pt idx="67">
                  <c:v>Ноя '12</c:v>
                </c:pt>
                <c:pt idx="68">
                  <c:v>Дек '12</c:v>
                </c:pt>
                <c:pt idx="69">
                  <c:v>Янв '13</c:v>
                </c:pt>
                <c:pt idx="70">
                  <c:v>Фев '13</c:v>
                </c:pt>
                <c:pt idx="71">
                  <c:v>Мар '13</c:v>
                </c:pt>
                <c:pt idx="72">
                  <c:v>Апр '13</c:v>
                </c:pt>
                <c:pt idx="73">
                  <c:v>Май '13</c:v>
                </c:pt>
                <c:pt idx="74">
                  <c:v>Июн '13</c:v>
                </c:pt>
                <c:pt idx="75">
                  <c:v>Июл '13</c:v>
                </c:pt>
                <c:pt idx="76">
                  <c:v>Авг '13</c:v>
                </c:pt>
                <c:pt idx="77">
                  <c:v>Сен '13</c:v>
                </c:pt>
                <c:pt idx="78">
                  <c:v>Окт '13</c:v>
                </c:pt>
                <c:pt idx="79">
                  <c:v>Ноя '13</c:v>
                </c:pt>
                <c:pt idx="80">
                  <c:v>Дек '13</c:v>
                </c:pt>
                <c:pt idx="81">
                  <c:v>Янв '14</c:v>
                </c:pt>
                <c:pt idx="82">
                  <c:v>Фев '14</c:v>
                </c:pt>
                <c:pt idx="83">
                  <c:v>Мар '14</c:v>
                </c:pt>
                <c:pt idx="84">
                  <c:v>Апр '14</c:v>
                </c:pt>
              </c:strCache>
            </c:strRef>
          </c:cat>
          <c:val>
            <c:numRef>
              <c:f>Sheet1!$C$2:$C$103</c:f>
              <c:numCache>
                <c:formatCode>General</c:formatCode>
                <c:ptCount val="85"/>
                <c:pt idx="7">
                  <c:v>38.799999999999997</c:v>
                </c:pt>
                <c:pt idx="8">
                  <c:v>38.6</c:v>
                </c:pt>
                <c:pt idx="9">
                  <c:v>37.9</c:v>
                </c:pt>
                <c:pt idx="10">
                  <c:v>39.1</c:v>
                </c:pt>
                <c:pt idx="11">
                  <c:v>39.1</c:v>
                </c:pt>
                <c:pt idx="12">
                  <c:v>40.5</c:v>
                </c:pt>
                <c:pt idx="13">
                  <c:v>41.4</c:v>
                </c:pt>
                <c:pt idx="14">
                  <c:v>40.5</c:v>
                </c:pt>
                <c:pt idx="15">
                  <c:v>38.4</c:v>
                </c:pt>
                <c:pt idx="16">
                  <c:v>37.9</c:v>
                </c:pt>
                <c:pt idx="17">
                  <c:v>38.799999999999997</c:v>
                </c:pt>
                <c:pt idx="18">
                  <c:v>41.8</c:v>
                </c:pt>
                <c:pt idx="19">
                  <c:v>42.6</c:v>
                </c:pt>
                <c:pt idx="20">
                  <c:v>45</c:v>
                </c:pt>
                <c:pt idx="21">
                  <c:v>44.1</c:v>
                </c:pt>
                <c:pt idx="22">
                  <c:v>45.5</c:v>
                </c:pt>
                <c:pt idx="23">
                  <c:v>45.3</c:v>
                </c:pt>
                <c:pt idx="24">
                  <c:v>45.2</c:v>
                </c:pt>
                <c:pt idx="25">
                  <c:v>47.9</c:v>
                </c:pt>
                <c:pt idx="26">
                  <c:v>47.3</c:v>
                </c:pt>
                <c:pt idx="27">
                  <c:v>46.7</c:v>
                </c:pt>
                <c:pt idx="28">
                  <c:v>48.3</c:v>
                </c:pt>
                <c:pt idx="29">
                  <c:v>48.5</c:v>
                </c:pt>
                <c:pt idx="30">
                  <c:v>49.7</c:v>
                </c:pt>
                <c:pt idx="31">
                  <c:v>51.5</c:v>
                </c:pt>
                <c:pt idx="32">
                  <c:v>51.3</c:v>
                </c:pt>
                <c:pt idx="33">
                  <c:v>52.4</c:v>
                </c:pt>
                <c:pt idx="34">
                  <c:v>54.3</c:v>
                </c:pt>
                <c:pt idx="35">
                  <c:v>53.1</c:v>
                </c:pt>
                <c:pt idx="36">
                  <c:v>54.7</c:v>
                </c:pt>
                <c:pt idx="37">
                  <c:v>56.1</c:v>
                </c:pt>
                <c:pt idx="38">
                  <c:v>55.77</c:v>
                </c:pt>
                <c:pt idx="39">
                  <c:v>56</c:v>
                </c:pt>
                <c:pt idx="40">
                  <c:v>54.5</c:v>
                </c:pt>
                <c:pt idx="41">
                  <c:v>55.9</c:v>
                </c:pt>
                <c:pt idx="42">
                  <c:v>57.6</c:v>
                </c:pt>
                <c:pt idx="43">
                  <c:v>58</c:v>
                </c:pt>
                <c:pt idx="44">
                  <c:v>58.5</c:v>
                </c:pt>
                <c:pt idx="45">
                  <c:v>58.7</c:v>
                </c:pt>
                <c:pt idx="46">
                  <c:v>59.8</c:v>
                </c:pt>
                <c:pt idx="47">
                  <c:v>60.3</c:v>
                </c:pt>
                <c:pt idx="48">
                  <c:v>60</c:v>
                </c:pt>
                <c:pt idx="49">
                  <c:v>60.8</c:v>
                </c:pt>
                <c:pt idx="50">
                  <c:v>60.4</c:v>
                </c:pt>
                <c:pt idx="51">
                  <c:v>58.6</c:v>
                </c:pt>
                <c:pt idx="52">
                  <c:v>57.9</c:v>
                </c:pt>
                <c:pt idx="53">
                  <c:v>59.6</c:v>
                </c:pt>
                <c:pt idx="54">
                  <c:v>61.6</c:v>
                </c:pt>
                <c:pt idx="55">
                  <c:v>60.8</c:v>
                </c:pt>
                <c:pt idx="56">
                  <c:v>61.8</c:v>
                </c:pt>
                <c:pt idx="57">
                  <c:v>63.2</c:v>
                </c:pt>
                <c:pt idx="58">
                  <c:v>63.4</c:v>
                </c:pt>
                <c:pt idx="59">
                  <c:v>65.2</c:v>
                </c:pt>
                <c:pt idx="60">
                  <c:v>65.400000000000006</c:v>
                </c:pt>
                <c:pt idx="61">
                  <c:v>64.400000000000006</c:v>
                </c:pt>
                <c:pt idx="62">
                  <c:v>64.7</c:v>
                </c:pt>
                <c:pt idx="63">
                  <c:v>64.8</c:v>
                </c:pt>
                <c:pt idx="64">
                  <c:v>63.2</c:v>
                </c:pt>
                <c:pt idx="65">
                  <c:v>66.599999999999994</c:v>
                </c:pt>
                <c:pt idx="66">
                  <c:v>65.900000000000006</c:v>
                </c:pt>
                <c:pt idx="67">
                  <c:v>66.8</c:v>
                </c:pt>
                <c:pt idx="68">
                  <c:v>67.3</c:v>
                </c:pt>
                <c:pt idx="69">
                  <c:v>69.599999999999994</c:v>
                </c:pt>
                <c:pt idx="70">
                  <c:v>71.099999999999994</c:v>
                </c:pt>
                <c:pt idx="71">
                  <c:v>71.900000000000006</c:v>
                </c:pt>
                <c:pt idx="72">
                  <c:v>70.900000000000006</c:v>
                </c:pt>
                <c:pt idx="73">
                  <c:v>69.900000000000006</c:v>
                </c:pt>
                <c:pt idx="74">
                  <c:v>69.3</c:v>
                </c:pt>
                <c:pt idx="75">
                  <c:v>69.900000000000006</c:v>
                </c:pt>
                <c:pt idx="76">
                  <c:v>69.8</c:v>
                </c:pt>
                <c:pt idx="77">
                  <c:v>72.400000000000006</c:v>
                </c:pt>
                <c:pt idx="78">
                  <c:v>70.8</c:v>
                </c:pt>
                <c:pt idx="79">
                  <c:v>71.3</c:v>
                </c:pt>
                <c:pt idx="80">
                  <c:v>72.400000000000006</c:v>
                </c:pt>
                <c:pt idx="81">
                  <c:v>71.900000000000006</c:v>
                </c:pt>
                <c:pt idx="82">
                  <c:v>71.400000000000006</c:v>
                </c:pt>
                <c:pt idx="83">
                  <c:v>72.099999999999994</c:v>
                </c:pt>
                <c:pt idx="84">
                  <c:v>73.099999999999994</c:v>
                </c:pt>
              </c:numCache>
            </c:numRef>
          </c:val>
        </c:ser>
        <c:ser>
          <c:idx val="3"/>
          <c:order val="1"/>
          <c:tx>
            <c:strRef>
              <c:f>Sheet1!$E$1</c:f>
              <c:strCache>
                <c:ptCount val="1"/>
                <c:pt idx="0">
                  <c:v>Москва</c:v>
                </c:pt>
              </c:strCache>
            </c:strRef>
          </c:tx>
          <c:spPr>
            <a:ln w="41791">
              <a:solidFill>
                <a:schemeClr val="accent1"/>
              </a:solidFill>
              <a:prstDash val="solid"/>
            </a:ln>
          </c:spPr>
          <c:marker>
            <c:symbol val="circle"/>
            <c:size val="6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dLbls>
            <c:dLbl>
              <c:idx val="0"/>
              <c:layout/>
              <c:dLblPos val="t"/>
              <c:showVal val="1"/>
            </c:dLbl>
            <c:dLbl>
              <c:idx val="3"/>
              <c:layout/>
              <c:dLblPos val="t"/>
              <c:showVal val="1"/>
            </c:dLbl>
            <c:dLbl>
              <c:idx val="6"/>
              <c:layout>
                <c:manualLayout>
                  <c:x val="-2.4125003117895238E-2"/>
                  <c:y val="-3.0999308942884392E-2"/>
                </c:manualLayout>
              </c:layout>
              <c:dLblPos val="r"/>
              <c:showVal val="1"/>
            </c:dLbl>
            <c:dLbl>
              <c:idx val="9"/>
              <c:layout/>
              <c:dLblPos val="t"/>
              <c:showVal val="1"/>
            </c:dLbl>
            <c:dLbl>
              <c:idx val="12"/>
              <c:layout/>
              <c:dLblPos val="t"/>
              <c:showVal val="1"/>
            </c:dLbl>
            <c:dLbl>
              <c:idx val="15"/>
              <c:layout/>
              <c:dLblPos val="t"/>
              <c:showVal val="1"/>
            </c:dLbl>
            <c:dLbl>
              <c:idx val="18"/>
              <c:layout/>
              <c:dLblPos val="t"/>
              <c:showVal val="1"/>
            </c:dLbl>
            <c:dLbl>
              <c:idx val="21"/>
              <c:layout/>
              <c:dLblPos val="t"/>
              <c:showVal val="1"/>
            </c:dLbl>
            <c:dLbl>
              <c:idx val="24"/>
              <c:layout/>
              <c:dLblPos val="t"/>
              <c:showVal val="1"/>
            </c:dLbl>
            <c:dLbl>
              <c:idx val="27"/>
              <c:layout/>
              <c:dLblPos val="t"/>
              <c:showVal val="1"/>
            </c:dLbl>
            <c:dLbl>
              <c:idx val="30"/>
              <c:layout/>
              <c:dLblPos val="t"/>
              <c:showVal val="1"/>
            </c:dLbl>
            <c:dLbl>
              <c:idx val="33"/>
              <c:layout/>
              <c:dLblPos val="t"/>
              <c:showVal val="1"/>
            </c:dLbl>
            <c:dLbl>
              <c:idx val="36"/>
              <c:layout/>
              <c:dLblPos val="t"/>
              <c:showVal val="1"/>
            </c:dLbl>
            <c:dLbl>
              <c:idx val="39"/>
              <c:layout/>
              <c:dLblPos val="t"/>
              <c:showVal val="1"/>
            </c:dLbl>
            <c:dLbl>
              <c:idx val="42"/>
              <c:layout/>
              <c:dLblPos val="t"/>
              <c:showVal val="1"/>
            </c:dLbl>
            <c:dLbl>
              <c:idx val="45"/>
              <c:layout/>
              <c:dLblPos val="t"/>
              <c:showVal val="1"/>
            </c:dLbl>
            <c:dLbl>
              <c:idx val="48"/>
              <c:layout/>
              <c:dLblPos val="t"/>
              <c:showVal val="1"/>
            </c:dLbl>
            <c:dLbl>
              <c:idx val="51"/>
              <c:layout/>
              <c:dLblPos val="t"/>
              <c:showVal val="1"/>
            </c:dLbl>
            <c:dLbl>
              <c:idx val="54"/>
              <c:layout/>
              <c:dLblPos val="t"/>
              <c:showVal val="1"/>
            </c:dLbl>
            <c:dLbl>
              <c:idx val="57"/>
              <c:layout/>
              <c:dLblPos val="t"/>
              <c:showVal val="1"/>
            </c:dLbl>
            <c:dLbl>
              <c:idx val="60"/>
              <c:layout/>
              <c:dLblPos val="t"/>
              <c:showVal val="1"/>
            </c:dLbl>
            <c:dLbl>
              <c:idx val="63"/>
              <c:layout/>
              <c:dLblPos val="t"/>
              <c:showVal val="1"/>
            </c:dLbl>
            <c:dLbl>
              <c:idx val="66"/>
              <c:layout/>
              <c:dLblPos val="t"/>
              <c:showVal val="1"/>
            </c:dLbl>
            <c:dLbl>
              <c:idx val="69"/>
              <c:layout/>
              <c:dLblPos val="t"/>
              <c:showVal val="1"/>
            </c:dLbl>
            <c:dLbl>
              <c:idx val="72"/>
              <c:layout/>
              <c:dLblPos val="t"/>
              <c:showVal val="1"/>
            </c:dLbl>
            <c:dLbl>
              <c:idx val="75"/>
              <c:layout/>
              <c:dLblPos val="t"/>
              <c:showVal val="1"/>
            </c:dLbl>
            <c:dLbl>
              <c:idx val="78"/>
              <c:layout/>
              <c:dLblPos val="t"/>
              <c:showVal val="1"/>
            </c:dLbl>
            <c:dLbl>
              <c:idx val="81"/>
              <c:layout/>
              <c:dLblPos val="t"/>
              <c:showVal val="1"/>
            </c:dLbl>
            <c:dLbl>
              <c:idx val="84"/>
              <c:layout/>
              <c:dLblPos val="r"/>
              <c:showVal val="1"/>
            </c:dLbl>
            <c:delete val="1"/>
            <c:numFmt formatCode="#,##0" sourceLinked="0"/>
            <c:txPr>
              <a:bodyPr/>
              <a:lstStyle/>
              <a:p>
                <a:pPr>
                  <a:defRPr sz="800" b="1" i="0">
                    <a:solidFill>
                      <a:schemeClr val="accent1"/>
                    </a:solidFill>
                  </a:defRPr>
                </a:pPr>
                <a:endParaRPr lang="ru-RU"/>
              </a:p>
            </c:txPr>
            <c:dLblPos val="t"/>
          </c:dLbls>
          <c:cat>
            <c:strRef>
              <c:f>Sheet1!$A$3:$A$103</c:f>
              <c:strCache>
                <c:ptCount val="85"/>
                <c:pt idx="0">
                  <c:v>Апр '07</c:v>
                </c:pt>
                <c:pt idx="1">
                  <c:v>Май '07</c:v>
                </c:pt>
                <c:pt idx="2">
                  <c:v>Июн '07</c:v>
                </c:pt>
                <c:pt idx="3">
                  <c:v>Июл '07</c:v>
                </c:pt>
                <c:pt idx="4">
                  <c:v>Авг '07</c:v>
                </c:pt>
                <c:pt idx="5">
                  <c:v>Сен '07</c:v>
                </c:pt>
                <c:pt idx="6">
                  <c:v>Окт '07</c:v>
                </c:pt>
                <c:pt idx="7">
                  <c:v>Ноя '07</c:v>
                </c:pt>
                <c:pt idx="8">
                  <c:v>Дек '07</c:v>
                </c:pt>
                <c:pt idx="9">
                  <c:v>Янв '08</c:v>
                </c:pt>
                <c:pt idx="10">
                  <c:v>Фев '08</c:v>
                </c:pt>
                <c:pt idx="11">
                  <c:v>Март '08</c:v>
                </c:pt>
                <c:pt idx="12">
                  <c:v>Апр '08</c:v>
                </c:pt>
                <c:pt idx="13">
                  <c:v>Май '08</c:v>
                </c:pt>
                <c:pt idx="14">
                  <c:v>Июн '08</c:v>
                </c:pt>
                <c:pt idx="15">
                  <c:v>Июл '08</c:v>
                </c:pt>
                <c:pt idx="16">
                  <c:v>Авг '08</c:v>
                </c:pt>
                <c:pt idx="17">
                  <c:v>Сен '08</c:v>
                </c:pt>
                <c:pt idx="18">
                  <c:v>Окт '08</c:v>
                </c:pt>
                <c:pt idx="19">
                  <c:v>Ноя '08</c:v>
                </c:pt>
                <c:pt idx="20">
                  <c:v>Дек '08</c:v>
                </c:pt>
                <c:pt idx="21">
                  <c:v>Янв '09</c:v>
                </c:pt>
                <c:pt idx="22">
                  <c:v>Фев '09</c:v>
                </c:pt>
                <c:pt idx="23">
                  <c:v>Мар '09</c:v>
                </c:pt>
                <c:pt idx="24">
                  <c:v>Апр '09</c:v>
                </c:pt>
                <c:pt idx="25">
                  <c:v>Май '09</c:v>
                </c:pt>
                <c:pt idx="26">
                  <c:v>Июн '09</c:v>
                </c:pt>
                <c:pt idx="27">
                  <c:v>Июл '09</c:v>
                </c:pt>
                <c:pt idx="28">
                  <c:v>Авг '09</c:v>
                </c:pt>
                <c:pt idx="29">
                  <c:v>Сен '09</c:v>
                </c:pt>
                <c:pt idx="30">
                  <c:v>Окт '09</c:v>
                </c:pt>
                <c:pt idx="31">
                  <c:v>Ноя '09</c:v>
                </c:pt>
                <c:pt idx="32">
                  <c:v>Дек '09</c:v>
                </c:pt>
                <c:pt idx="33">
                  <c:v>Янв '10</c:v>
                </c:pt>
                <c:pt idx="34">
                  <c:v>Фев '10</c:v>
                </c:pt>
                <c:pt idx="35">
                  <c:v>Мар '10</c:v>
                </c:pt>
                <c:pt idx="36">
                  <c:v>Апр '10</c:v>
                </c:pt>
                <c:pt idx="37">
                  <c:v>Май '10</c:v>
                </c:pt>
                <c:pt idx="38">
                  <c:v>Июн '10</c:v>
                </c:pt>
                <c:pt idx="39">
                  <c:v>Июл '10</c:v>
                </c:pt>
                <c:pt idx="40">
                  <c:v>Авг '10</c:v>
                </c:pt>
                <c:pt idx="41">
                  <c:v>Сен '10</c:v>
                </c:pt>
                <c:pt idx="42">
                  <c:v>Окт '10</c:v>
                </c:pt>
                <c:pt idx="43">
                  <c:v>Ноя '10</c:v>
                </c:pt>
                <c:pt idx="44">
                  <c:v>Дек '10</c:v>
                </c:pt>
                <c:pt idx="45">
                  <c:v>Янв '11</c:v>
                </c:pt>
                <c:pt idx="46">
                  <c:v>Фев '11</c:v>
                </c:pt>
                <c:pt idx="47">
                  <c:v>Мар '11</c:v>
                </c:pt>
                <c:pt idx="48">
                  <c:v>Апр '11</c:v>
                </c:pt>
                <c:pt idx="49">
                  <c:v>Май '11</c:v>
                </c:pt>
                <c:pt idx="50">
                  <c:v>Июн '11</c:v>
                </c:pt>
                <c:pt idx="51">
                  <c:v>Июл '11</c:v>
                </c:pt>
                <c:pt idx="52">
                  <c:v>Авг '11</c:v>
                </c:pt>
                <c:pt idx="53">
                  <c:v>Сен '11</c:v>
                </c:pt>
                <c:pt idx="54">
                  <c:v>Окт '11</c:v>
                </c:pt>
                <c:pt idx="55">
                  <c:v>Ноя '11</c:v>
                </c:pt>
                <c:pt idx="56">
                  <c:v>Дек '11</c:v>
                </c:pt>
                <c:pt idx="57">
                  <c:v>Янв '12</c:v>
                </c:pt>
                <c:pt idx="58">
                  <c:v>Фев '12</c:v>
                </c:pt>
                <c:pt idx="59">
                  <c:v>Мар '12</c:v>
                </c:pt>
                <c:pt idx="60">
                  <c:v>Апр '12</c:v>
                </c:pt>
                <c:pt idx="61">
                  <c:v>Май '12</c:v>
                </c:pt>
                <c:pt idx="62">
                  <c:v>Июн '12</c:v>
                </c:pt>
                <c:pt idx="63">
                  <c:v>Июл '12</c:v>
                </c:pt>
                <c:pt idx="64">
                  <c:v>Авг '12</c:v>
                </c:pt>
                <c:pt idx="65">
                  <c:v>Сен '12</c:v>
                </c:pt>
                <c:pt idx="66">
                  <c:v>Окт '12</c:v>
                </c:pt>
                <c:pt idx="67">
                  <c:v>Ноя '12</c:v>
                </c:pt>
                <c:pt idx="68">
                  <c:v>Дек '12</c:v>
                </c:pt>
                <c:pt idx="69">
                  <c:v>Янв '13</c:v>
                </c:pt>
                <c:pt idx="70">
                  <c:v>Фев '13</c:v>
                </c:pt>
                <c:pt idx="71">
                  <c:v>Мар '13</c:v>
                </c:pt>
                <c:pt idx="72">
                  <c:v>Апр '13</c:v>
                </c:pt>
                <c:pt idx="73">
                  <c:v>Май '13</c:v>
                </c:pt>
                <c:pt idx="74">
                  <c:v>Июн '13</c:v>
                </c:pt>
                <c:pt idx="75">
                  <c:v>Июл '13</c:v>
                </c:pt>
                <c:pt idx="76">
                  <c:v>Авг '13</c:v>
                </c:pt>
                <c:pt idx="77">
                  <c:v>Сен '13</c:v>
                </c:pt>
                <c:pt idx="78">
                  <c:v>Окт '13</c:v>
                </c:pt>
                <c:pt idx="79">
                  <c:v>Ноя '13</c:v>
                </c:pt>
                <c:pt idx="80">
                  <c:v>Дек '13</c:v>
                </c:pt>
                <c:pt idx="81">
                  <c:v>Янв '14</c:v>
                </c:pt>
                <c:pt idx="82">
                  <c:v>Фев '14</c:v>
                </c:pt>
                <c:pt idx="83">
                  <c:v>Мар '14</c:v>
                </c:pt>
                <c:pt idx="84">
                  <c:v>Апр '14</c:v>
                </c:pt>
              </c:strCache>
            </c:strRef>
          </c:cat>
          <c:val>
            <c:numRef>
              <c:f>Sheet1!$E$2:$E$103</c:f>
              <c:numCache>
                <c:formatCode>General</c:formatCode>
                <c:ptCount val="85"/>
                <c:pt idx="0">
                  <c:v>51.9</c:v>
                </c:pt>
                <c:pt idx="1">
                  <c:v>53.5</c:v>
                </c:pt>
                <c:pt idx="2">
                  <c:v>53.1</c:v>
                </c:pt>
                <c:pt idx="3">
                  <c:v>52.3</c:v>
                </c:pt>
                <c:pt idx="4">
                  <c:v>50.1</c:v>
                </c:pt>
                <c:pt idx="5">
                  <c:v>52.6</c:v>
                </c:pt>
                <c:pt idx="6">
                  <c:v>54.1</c:v>
                </c:pt>
                <c:pt idx="7">
                  <c:v>55.2</c:v>
                </c:pt>
                <c:pt idx="8">
                  <c:v>56.2</c:v>
                </c:pt>
                <c:pt idx="9">
                  <c:v>57.2</c:v>
                </c:pt>
                <c:pt idx="10">
                  <c:v>58.4</c:v>
                </c:pt>
                <c:pt idx="11">
                  <c:v>60.4</c:v>
                </c:pt>
                <c:pt idx="12">
                  <c:v>60.1</c:v>
                </c:pt>
                <c:pt idx="13">
                  <c:v>60.2</c:v>
                </c:pt>
                <c:pt idx="14">
                  <c:v>59.4</c:v>
                </c:pt>
                <c:pt idx="15">
                  <c:v>57.2</c:v>
                </c:pt>
                <c:pt idx="16">
                  <c:v>57.7</c:v>
                </c:pt>
                <c:pt idx="17">
                  <c:v>59.8</c:v>
                </c:pt>
                <c:pt idx="18">
                  <c:v>60.7</c:v>
                </c:pt>
                <c:pt idx="19">
                  <c:v>61.7</c:v>
                </c:pt>
                <c:pt idx="20">
                  <c:v>61.6</c:v>
                </c:pt>
                <c:pt idx="21">
                  <c:v>60.3</c:v>
                </c:pt>
                <c:pt idx="22">
                  <c:v>61.3</c:v>
                </c:pt>
                <c:pt idx="23">
                  <c:v>61.3</c:v>
                </c:pt>
                <c:pt idx="24">
                  <c:v>62</c:v>
                </c:pt>
                <c:pt idx="25">
                  <c:v>60.9</c:v>
                </c:pt>
                <c:pt idx="26">
                  <c:v>60</c:v>
                </c:pt>
                <c:pt idx="27">
                  <c:v>59.7</c:v>
                </c:pt>
                <c:pt idx="28">
                  <c:v>60.2</c:v>
                </c:pt>
                <c:pt idx="29">
                  <c:v>60.9</c:v>
                </c:pt>
                <c:pt idx="30">
                  <c:v>62.6</c:v>
                </c:pt>
                <c:pt idx="31">
                  <c:v>64.099999999999994</c:v>
                </c:pt>
                <c:pt idx="32">
                  <c:v>64</c:v>
                </c:pt>
                <c:pt idx="33">
                  <c:v>64.3</c:v>
                </c:pt>
                <c:pt idx="34">
                  <c:v>64.900000000000006</c:v>
                </c:pt>
                <c:pt idx="35">
                  <c:v>64.7</c:v>
                </c:pt>
                <c:pt idx="36">
                  <c:v>66</c:v>
                </c:pt>
                <c:pt idx="37">
                  <c:v>66.5</c:v>
                </c:pt>
                <c:pt idx="38">
                  <c:v>65.03</c:v>
                </c:pt>
                <c:pt idx="39">
                  <c:v>65.599999999999994</c:v>
                </c:pt>
                <c:pt idx="40">
                  <c:v>61.9</c:v>
                </c:pt>
                <c:pt idx="41">
                  <c:v>65.900000000000006</c:v>
                </c:pt>
                <c:pt idx="42">
                  <c:v>64.900000000000006</c:v>
                </c:pt>
                <c:pt idx="43">
                  <c:v>66.8</c:v>
                </c:pt>
                <c:pt idx="44">
                  <c:v>66.8</c:v>
                </c:pt>
                <c:pt idx="45">
                  <c:v>67.400000000000006</c:v>
                </c:pt>
                <c:pt idx="46">
                  <c:v>67.900000000000006</c:v>
                </c:pt>
                <c:pt idx="47">
                  <c:v>68.099999999999994</c:v>
                </c:pt>
                <c:pt idx="48">
                  <c:v>67.8</c:v>
                </c:pt>
                <c:pt idx="49">
                  <c:v>69.3</c:v>
                </c:pt>
                <c:pt idx="50">
                  <c:v>67.5</c:v>
                </c:pt>
                <c:pt idx="51">
                  <c:v>67.3</c:v>
                </c:pt>
                <c:pt idx="52">
                  <c:v>66</c:v>
                </c:pt>
                <c:pt idx="53">
                  <c:v>66.2</c:v>
                </c:pt>
                <c:pt idx="54">
                  <c:v>68.5</c:v>
                </c:pt>
                <c:pt idx="55">
                  <c:v>68.5</c:v>
                </c:pt>
                <c:pt idx="56">
                  <c:v>68.900000000000006</c:v>
                </c:pt>
                <c:pt idx="57">
                  <c:v>69.099999999999994</c:v>
                </c:pt>
                <c:pt idx="58">
                  <c:v>68.599999999999994</c:v>
                </c:pt>
                <c:pt idx="59">
                  <c:v>71.099999999999994</c:v>
                </c:pt>
                <c:pt idx="60">
                  <c:v>69.900000000000006</c:v>
                </c:pt>
                <c:pt idx="61">
                  <c:v>69.099999999999994</c:v>
                </c:pt>
                <c:pt idx="62">
                  <c:v>70.7</c:v>
                </c:pt>
                <c:pt idx="63">
                  <c:v>71.599999999999994</c:v>
                </c:pt>
                <c:pt idx="64">
                  <c:v>69.2</c:v>
                </c:pt>
                <c:pt idx="65">
                  <c:v>70.599999999999994</c:v>
                </c:pt>
                <c:pt idx="66">
                  <c:v>72</c:v>
                </c:pt>
                <c:pt idx="67">
                  <c:v>71</c:v>
                </c:pt>
                <c:pt idx="68">
                  <c:v>71.7</c:v>
                </c:pt>
                <c:pt idx="69">
                  <c:v>76.8</c:v>
                </c:pt>
                <c:pt idx="70">
                  <c:v>77.8</c:v>
                </c:pt>
                <c:pt idx="71">
                  <c:v>77.2</c:v>
                </c:pt>
                <c:pt idx="72">
                  <c:v>76.5</c:v>
                </c:pt>
                <c:pt idx="73">
                  <c:v>75.8</c:v>
                </c:pt>
                <c:pt idx="74">
                  <c:v>74.7</c:v>
                </c:pt>
                <c:pt idx="75">
                  <c:v>74.8</c:v>
                </c:pt>
                <c:pt idx="76">
                  <c:v>75.900000000000006</c:v>
                </c:pt>
                <c:pt idx="77">
                  <c:v>77</c:v>
                </c:pt>
                <c:pt idx="78">
                  <c:v>76.5</c:v>
                </c:pt>
                <c:pt idx="79">
                  <c:v>75.900000000000006</c:v>
                </c:pt>
                <c:pt idx="80">
                  <c:v>76.7</c:v>
                </c:pt>
                <c:pt idx="81">
                  <c:v>75.8</c:v>
                </c:pt>
                <c:pt idx="82">
                  <c:v>76.3</c:v>
                </c:pt>
                <c:pt idx="83">
                  <c:v>76.8</c:v>
                </c:pt>
                <c:pt idx="84">
                  <c:v>76.900000000000006</c:v>
                </c:pt>
              </c:numCache>
            </c:numRef>
          </c:val>
        </c:ser>
        <c:ser>
          <c:idx val="4"/>
          <c:order val="2"/>
          <c:tx>
            <c:strRef>
              <c:f>Sheet1!$G$1</c:f>
              <c:strCache>
                <c:ptCount val="1"/>
                <c:pt idx="0">
                  <c:v>C.-Петербург</c:v>
                </c:pt>
              </c:strCache>
            </c:strRef>
          </c:tx>
          <c:spPr>
            <a:ln w="41791">
              <a:solidFill>
                <a:srgbClr val="808080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808080"/>
              </a:solidFill>
              <a:ln>
                <a:solidFill>
                  <a:srgbClr val="808080"/>
                </a:solidFill>
                <a:prstDash val="solid"/>
              </a:ln>
            </c:spPr>
          </c:marker>
          <c:dLbls>
            <c:dLbl>
              <c:idx val="33"/>
              <c:layout/>
              <c:dLblPos val="t"/>
              <c:showVal val="1"/>
            </c:dLbl>
            <c:dLbl>
              <c:idx val="36"/>
              <c:layout/>
              <c:dLblPos val="t"/>
              <c:showVal val="1"/>
            </c:dLbl>
            <c:dLbl>
              <c:idx val="39"/>
              <c:layout/>
              <c:dLblPos val="t"/>
              <c:showVal val="1"/>
            </c:dLbl>
            <c:dLbl>
              <c:idx val="42"/>
              <c:layout/>
              <c:dLblPos val="t"/>
              <c:showVal val="1"/>
            </c:dLbl>
            <c:dLbl>
              <c:idx val="45"/>
              <c:layout/>
              <c:dLblPos val="t"/>
              <c:showVal val="1"/>
            </c:dLbl>
            <c:dLbl>
              <c:idx val="48"/>
              <c:layout/>
              <c:dLblPos val="t"/>
              <c:showVal val="1"/>
            </c:dLbl>
            <c:dLbl>
              <c:idx val="51"/>
              <c:layout/>
              <c:dLblPos val="t"/>
              <c:showVal val="1"/>
            </c:dLbl>
            <c:dLbl>
              <c:idx val="55"/>
              <c:layout/>
              <c:dLblPos val="t"/>
              <c:showVal val="1"/>
            </c:dLbl>
            <c:dLbl>
              <c:idx val="58"/>
              <c:layout/>
              <c:dLblPos val="t"/>
              <c:showVal val="1"/>
            </c:dLbl>
            <c:dLbl>
              <c:idx val="61"/>
              <c:layout/>
              <c:dLblPos val="t"/>
              <c:showVal val="1"/>
            </c:dLbl>
            <c:dLbl>
              <c:idx val="64"/>
              <c:layout/>
              <c:dLblPos val="t"/>
              <c:showVal val="1"/>
            </c:dLbl>
            <c:dLbl>
              <c:idx val="68"/>
              <c:layout/>
              <c:dLblPos val="t"/>
              <c:showVal val="1"/>
            </c:dLbl>
            <c:dLbl>
              <c:idx val="71"/>
              <c:layout/>
              <c:dLblPos val="t"/>
              <c:showVal val="1"/>
            </c:dLbl>
            <c:dLbl>
              <c:idx val="75"/>
              <c:layout/>
              <c:dLblPos val="t"/>
              <c:showVal val="1"/>
            </c:dLbl>
            <c:dLbl>
              <c:idx val="78"/>
              <c:layout/>
              <c:dLblPos val="t"/>
              <c:showVal val="1"/>
            </c:dLbl>
            <c:dLbl>
              <c:idx val="81"/>
              <c:layout/>
              <c:dLblPos val="t"/>
              <c:showVal val="1"/>
            </c:dLbl>
            <c:dLbl>
              <c:idx val="84"/>
              <c:layout/>
              <c:dLblPos val="r"/>
              <c:showVal val="1"/>
            </c:dLbl>
            <c:delete val="1"/>
            <c:numFmt formatCode="#,##0" sourceLinked="0"/>
            <c:txPr>
              <a:bodyPr/>
              <a:lstStyle/>
              <a:p>
                <a:pPr>
                  <a:defRPr sz="800" b="1" i="0" baseline="0">
                    <a:solidFill>
                      <a:srgbClr val="808080"/>
                    </a:solidFill>
                  </a:defRPr>
                </a:pPr>
                <a:endParaRPr lang="ru-RU"/>
              </a:p>
            </c:txPr>
            <c:dLblPos val="t"/>
          </c:dLbls>
          <c:cat>
            <c:strRef>
              <c:f>Sheet1!$A$3:$A$103</c:f>
              <c:strCache>
                <c:ptCount val="85"/>
                <c:pt idx="0">
                  <c:v>Апр '07</c:v>
                </c:pt>
                <c:pt idx="1">
                  <c:v>Май '07</c:v>
                </c:pt>
                <c:pt idx="2">
                  <c:v>Июн '07</c:v>
                </c:pt>
                <c:pt idx="3">
                  <c:v>Июл '07</c:v>
                </c:pt>
                <c:pt idx="4">
                  <c:v>Авг '07</c:v>
                </c:pt>
                <c:pt idx="5">
                  <c:v>Сен '07</c:v>
                </c:pt>
                <c:pt idx="6">
                  <c:v>Окт '07</c:v>
                </c:pt>
                <c:pt idx="7">
                  <c:v>Ноя '07</c:v>
                </c:pt>
                <c:pt idx="8">
                  <c:v>Дек '07</c:v>
                </c:pt>
                <c:pt idx="9">
                  <c:v>Янв '08</c:v>
                </c:pt>
                <c:pt idx="10">
                  <c:v>Фев '08</c:v>
                </c:pt>
                <c:pt idx="11">
                  <c:v>Март '08</c:v>
                </c:pt>
                <c:pt idx="12">
                  <c:v>Апр '08</c:v>
                </c:pt>
                <c:pt idx="13">
                  <c:v>Май '08</c:v>
                </c:pt>
                <c:pt idx="14">
                  <c:v>Июн '08</c:v>
                </c:pt>
                <c:pt idx="15">
                  <c:v>Июл '08</c:v>
                </c:pt>
                <c:pt idx="16">
                  <c:v>Авг '08</c:v>
                </c:pt>
                <c:pt idx="17">
                  <c:v>Сен '08</c:v>
                </c:pt>
                <c:pt idx="18">
                  <c:v>Окт '08</c:v>
                </c:pt>
                <c:pt idx="19">
                  <c:v>Ноя '08</c:v>
                </c:pt>
                <c:pt idx="20">
                  <c:v>Дек '08</c:v>
                </c:pt>
                <c:pt idx="21">
                  <c:v>Янв '09</c:v>
                </c:pt>
                <c:pt idx="22">
                  <c:v>Фев '09</c:v>
                </c:pt>
                <c:pt idx="23">
                  <c:v>Мар '09</c:v>
                </c:pt>
                <c:pt idx="24">
                  <c:v>Апр '09</c:v>
                </c:pt>
                <c:pt idx="25">
                  <c:v>Май '09</c:v>
                </c:pt>
                <c:pt idx="26">
                  <c:v>Июн '09</c:v>
                </c:pt>
                <c:pt idx="27">
                  <c:v>Июл '09</c:v>
                </c:pt>
                <c:pt idx="28">
                  <c:v>Авг '09</c:v>
                </c:pt>
                <c:pt idx="29">
                  <c:v>Сен '09</c:v>
                </c:pt>
                <c:pt idx="30">
                  <c:v>Окт '09</c:v>
                </c:pt>
                <c:pt idx="31">
                  <c:v>Ноя '09</c:v>
                </c:pt>
                <c:pt idx="32">
                  <c:v>Дек '09</c:v>
                </c:pt>
                <c:pt idx="33">
                  <c:v>Янв '10</c:v>
                </c:pt>
                <c:pt idx="34">
                  <c:v>Фев '10</c:v>
                </c:pt>
                <c:pt idx="35">
                  <c:v>Мар '10</c:v>
                </c:pt>
                <c:pt idx="36">
                  <c:v>Апр '10</c:v>
                </c:pt>
                <c:pt idx="37">
                  <c:v>Май '10</c:v>
                </c:pt>
                <c:pt idx="38">
                  <c:v>Июн '10</c:v>
                </c:pt>
                <c:pt idx="39">
                  <c:v>Июл '10</c:v>
                </c:pt>
                <c:pt idx="40">
                  <c:v>Авг '10</c:v>
                </c:pt>
                <c:pt idx="41">
                  <c:v>Сен '10</c:v>
                </c:pt>
                <c:pt idx="42">
                  <c:v>Окт '10</c:v>
                </c:pt>
                <c:pt idx="43">
                  <c:v>Ноя '10</c:v>
                </c:pt>
                <c:pt idx="44">
                  <c:v>Дек '10</c:v>
                </c:pt>
                <c:pt idx="45">
                  <c:v>Янв '11</c:v>
                </c:pt>
                <c:pt idx="46">
                  <c:v>Фев '11</c:v>
                </c:pt>
                <c:pt idx="47">
                  <c:v>Мар '11</c:v>
                </c:pt>
                <c:pt idx="48">
                  <c:v>Апр '11</c:v>
                </c:pt>
                <c:pt idx="49">
                  <c:v>Май '11</c:v>
                </c:pt>
                <c:pt idx="50">
                  <c:v>Июн '11</c:v>
                </c:pt>
                <c:pt idx="51">
                  <c:v>Июл '11</c:v>
                </c:pt>
                <c:pt idx="52">
                  <c:v>Авг '11</c:v>
                </c:pt>
                <c:pt idx="53">
                  <c:v>Сен '11</c:v>
                </c:pt>
                <c:pt idx="54">
                  <c:v>Окт '11</c:v>
                </c:pt>
                <c:pt idx="55">
                  <c:v>Ноя '11</c:v>
                </c:pt>
                <c:pt idx="56">
                  <c:v>Дек '11</c:v>
                </c:pt>
                <c:pt idx="57">
                  <c:v>Янв '12</c:v>
                </c:pt>
                <c:pt idx="58">
                  <c:v>Фев '12</c:v>
                </c:pt>
                <c:pt idx="59">
                  <c:v>Мар '12</c:v>
                </c:pt>
                <c:pt idx="60">
                  <c:v>Апр '12</c:v>
                </c:pt>
                <c:pt idx="61">
                  <c:v>Май '12</c:v>
                </c:pt>
                <c:pt idx="62">
                  <c:v>Июн '12</c:v>
                </c:pt>
                <c:pt idx="63">
                  <c:v>Июл '12</c:v>
                </c:pt>
                <c:pt idx="64">
                  <c:v>Авг '12</c:v>
                </c:pt>
                <c:pt idx="65">
                  <c:v>Сен '12</c:v>
                </c:pt>
                <c:pt idx="66">
                  <c:v>Окт '12</c:v>
                </c:pt>
                <c:pt idx="67">
                  <c:v>Ноя '12</c:v>
                </c:pt>
                <c:pt idx="68">
                  <c:v>Дек '12</c:v>
                </c:pt>
                <c:pt idx="69">
                  <c:v>Янв '13</c:v>
                </c:pt>
                <c:pt idx="70">
                  <c:v>Фев '13</c:v>
                </c:pt>
                <c:pt idx="71">
                  <c:v>Мар '13</c:v>
                </c:pt>
                <c:pt idx="72">
                  <c:v>Апр '13</c:v>
                </c:pt>
                <c:pt idx="73">
                  <c:v>Май '13</c:v>
                </c:pt>
                <c:pt idx="74">
                  <c:v>Июн '13</c:v>
                </c:pt>
                <c:pt idx="75">
                  <c:v>Июл '13</c:v>
                </c:pt>
                <c:pt idx="76">
                  <c:v>Авг '13</c:v>
                </c:pt>
                <c:pt idx="77">
                  <c:v>Сен '13</c:v>
                </c:pt>
                <c:pt idx="78">
                  <c:v>Окт '13</c:v>
                </c:pt>
                <c:pt idx="79">
                  <c:v>Ноя '13</c:v>
                </c:pt>
                <c:pt idx="80">
                  <c:v>Дек '13</c:v>
                </c:pt>
                <c:pt idx="81">
                  <c:v>Янв '14</c:v>
                </c:pt>
                <c:pt idx="82">
                  <c:v>Фев '14</c:v>
                </c:pt>
                <c:pt idx="83">
                  <c:v>Мар '14</c:v>
                </c:pt>
                <c:pt idx="84">
                  <c:v>Апр '14</c:v>
                </c:pt>
              </c:strCache>
            </c:strRef>
          </c:cat>
          <c:val>
            <c:numRef>
              <c:f>Sheet1!$G$2:$G$103</c:f>
              <c:numCache>
                <c:formatCode>General</c:formatCode>
                <c:ptCount val="85"/>
                <c:pt idx="19">
                  <c:v>50</c:v>
                </c:pt>
                <c:pt idx="20">
                  <c:v>52</c:v>
                </c:pt>
                <c:pt idx="21">
                  <c:v>53.1</c:v>
                </c:pt>
                <c:pt idx="22">
                  <c:v>52.8</c:v>
                </c:pt>
                <c:pt idx="23">
                  <c:v>55.4</c:v>
                </c:pt>
                <c:pt idx="24">
                  <c:v>56.2</c:v>
                </c:pt>
                <c:pt idx="25">
                  <c:v>56.3</c:v>
                </c:pt>
                <c:pt idx="26">
                  <c:v>55.8</c:v>
                </c:pt>
                <c:pt idx="27">
                  <c:v>53.6</c:v>
                </c:pt>
                <c:pt idx="28">
                  <c:v>54.2</c:v>
                </c:pt>
                <c:pt idx="29">
                  <c:v>56.1</c:v>
                </c:pt>
                <c:pt idx="30">
                  <c:v>59</c:v>
                </c:pt>
                <c:pt idx="31">
                  <c:v>57.9</c:v>
                </c:pt>
                <c:pt idx="32">
                  <c:v>60.6</c:v>
                </c:pt>
                <c:pt idx="33">
                  <c:v>57.5</c:v>
                </c:pt>
                <c:pt idx="34">
                  <c:v>60.4</c:v>
                </c:pt>
                <c:pt idx="35">
                  <c:v>60.7</c:v>
                </c:pt>
                <c:pt idx="36">
                  <c:v>61.2</c:v>
                </c:pt>
                <c:pt idx="37">
                  <c:v>62.7</c:v>
                </c:pt>
                <c:pt idx="38">
                  <c:v>61.1</c:v>
                </c:pt>
                <c:pt idx="39">
                  <c:v>62.2</c:v>
                </c:pt>
                <c:pt idx="40">
                  <c:v>59</c:v>
                </c:pt>
                <c:pt idx="41">
                  <c:v>62.4</c:v>
                </c:pt>
                <c:pt idx="42">
                  <c:v>62.9</c:v>
                </c:pt>
                <c:pt idx="43">
                  <c:v>62.8</c:v>
                </c:pt>
                <c:pt idx="44">
                  <c:v>65.3</c:v>
                </c:pt>
                <c:pt idx="45">
                  <c:v>61.7</c:v>
                </c:pt>
                <c:pt idx="46">
                  <c:v>66.2</c:v>
                </c:pt>
                <c:pt idx="47">
                  <c:v>65.599999999999994</c:v>
                </c:pt>
                <c:pt idx="48">
                  <c:v>63.2</c:v>
                </c:pt>
                <c:pt idx="49">
                  <c:v>64.7</c:v>
                </c:pt>
                <c:pt idx="50">
                  <c:v>64.5</c:v>
                </c:pt>
                <c:pt idx="51">
                  <c:v>63.9</c:v>
                </c:pt>
                <c:pt idx="52">
                  <c:v>64.5</c:v>
                </c:pt>
                <c:pt idx="53">
                  <c:v>64.400000000000006</c:v>
                </c:pt>
                <c:pt idx="54">
                  <c:v>65.2</c:v>
                </c:pt>
                <c:pt idx="55">
                  <c:v>64.3</c:v>
                </c:pt>
                <c:pt idx="56">
                  <c:v>65.400000000000006</c:v>
                </c:pt>
                <c:pt idx="57">
                  <c:v>66.400000000000006</c:v>
                </c:pt>
                <c:pt idx="58">
                  <c:v>68</c:v>
                </c:pt>
                <c:pt idx="59">
                  <c:v>66.8</c:v>
                </c:pt>
                <c:pt idx="60">
                  <c:v>67</c:v>
                </c:pt>
                <c:pt idx="61">
                  <c:v>67.400000000000006</c:v>
                </c:pt>
                <c:pt idx="62">
                  <c:v>68.2</c:v>
                </c:pt>
                <c:pt idx="63">
                  <c:v>67.8</c:v>
                </c:pt>
                <c:pt idx="64">
                  <c:v>66.599999999999994</c:v>
                </c:pt>
                <c:pt idx="65">
                  <c:v>69.900000000000006</c:v>
                </c:pt>
                <c:pt idx="66">
                  <c:v>70.5</c:v>
                </c:pt>
                <c:pt idx="67">
                  <c:v>67.900000000000006</c:v>
                </c:pt>
                <c:pt idx="68">
                  <c:v>69.099999999999994</c:v>
                </c:pt>
                <c:pt idx="69">
                  <c:v>73</c:v>
                </c:pt>
                <c:pt idx="70">
                  <c:v>73.5</c:v>
                </c:pt>
                <c:pt idx="71">
                  <c:v>73.2</c:v>
                </c:pt>
                <c:pt idx="72">
                  <c:v>73.7</c:v>
                </c:pt>
                <c:pt idx="73">
                  <c:v>70</c:v>
                </c:pt>
                <c:pt idx="74">
                  <c:v>71.900000000000006</c:v>
                </c:pt>
                <c:pt idx="75">
                  <c:v>69.599999999999994</c:v>
                </c:pt>
                <c:pt idx="76">
                  <c:v>72.2</c:v>
                </c:pt>
                <c:pt idx="77">
                  <c:v>70.599999999999994</c:v>
                </c:pt>
                <c:pt idx="78">
                  <c:v>73.900000000000006</c:v>
                </c:pt>
                <c:pt idx="79">
                  <c:v>72.5</c:v>
                </c:pt>
                <c:pt idx="80">
                  <c:v>74.3</c:v>
                </c:pt>
                <c:pt idx="81">
                  <c:v>74.3</c:v>
                </c:pt>
                <c:pt idx="82">
                  <c:v>73.3</c:v>
                </c:pt>
                <c:pt idx="83">
                  <c:v>75.3</c:v>
                </c:pt>
                <c:pt idx="84">
                  <c:v>75.5</c:v>
                </c:pt>
              </c:numCache>
            </c:numRef>
          </c:val>
        </c:ser>
        <c:dLbls>
          <c:showVal val="1"/>
        </c:dLbls>
        <c:marker val="1"/>
        <c:axId val="84431616"/>
        <c:axId val="84433152"/>
      </c:lineChart>
      <c:catAx>
        <c:axId val="84431616"/>
        <c:scaling>
          <c:orientation val="minMax"/>
        </c:scaling>
        <c:axPos val="b"/>
        <c:numFmt formatCode="General" sourceLinked="1"/>
        <c:tickLblPos val="nextTo"/>
        <c:spPr>
          <a:ln w="13930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878" b="0" i="0" u="none" strike="noStrike" baseline="0">
                <a:solidFill>
                  <a:srgbClr val="000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433152"/>
        <c:crosses val="autoZero"/>
        <c:lblAlgn val="ctr"/>
        <c:lblOffset val="100"/>
        <c:tickLblSkip val="6"/>
        <c:tickMarkSkip val="1"/>
      </c:catAx>
      <c:valAx>
        <c:axId val="84433152"/>
        <c:scaling>
          <c:orientation val="minMax"/>
          <c:max val="80"/>
          <c:min val="30"/>
        </c:scaling>
        <c:axPos val="l"/>
        <c:numFmt formatCode="General" sourceLinked="1"/>
        <c:tickLblPos val="nextTo"/>
        <c:spPr>
          <a:ln w="13930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431616"/>
        <c:crosses val="autoZero"/>
        <c:crossBetween val="between"/>
        <c:majorUnit val="5"/>
        <c:minorUnit val="0.5"/>
      </c:valAx>
    </c:plotArea>
    <c:legend>
      <c:legendPos val="r"/>
      <c:layout>
        <c:manualLayout>
          <c:xMode val="edge"/>
          <c:yMode val="edge"/>
          <c:x val="7.2303921568629123E-2"/>
          <c:y val="2.3206751054852308E-2"/>
          <c:w val="0.24877450980392171"/>
          <c:h val="0.19620253164556964"/>
        </c:manualLayout>
      </c:layout>
      <c:spPr>
        <a:solidFill>
          <a:schemeClr val="bg1"/>
        </a:solidFill>
        <a:ln w="13930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09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1068249258160923"/>
          <c:y val="2.1786492374727671E-3"/>
          <c:w val="0.51335311572697506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45.6</c:v>
                </c:pt>
                <c:pt idx="2">
                  <c:v>51.1</c:v>
                </c:pt>
                <c:pt idx="3">
                  <c:v>41.2</c:v>
                </c:pt>
                <c:pt idx="5">
                  <c:v>88.9</c:v>
                </c:pt>
                <c:pt idx="6">
                  <c:v>85.8</c:v>
                </c:pt>
                <c:pt idx="7">
                  <c:v>72.2</c:v>
                </c:pt>
                <c:pt idx="8">
                  <c:v>55</c:v>
                </c:pt>
                <c:pt idx="9">
                  <c:v>14.1</c:v>
                </c:pt>
              </c:numCache>
            </c:numRef>
          </c:val>
        </c:ser>
        <c:dLbls>
          <c:showVal val="1"/>
        </c:dLbls>
        <c:axId val="96606848"/>
        <c:axId val="96608640"/>
      </c:barChart>
      <c:catAx>
        <c:axId val="96606848"/>
        <c:scaling>
          <c:orientation val="maxMin"/>
        </c:scaling>
        <c:axPos val="l"/>
        <c:numFmt formatCode="@" sourceLinked="0"/>
        <c:maj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6608640"/>
        <c:crosses val="autoZero"/>
        <c:lblAlgn val="ctr"/>
        <c:lblOffset val="100"/>
        <c:tickLblSkip val="1"/>
        <c:tickMarkSkip val="1"/>
      </c:catAx>
      <c:valAx>
        <c:axId val="96608640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42">
            <a:noFill/>
          </a:ln>
        </c:spPr>
        <c:crossAx val="96606848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5552099533437437E-3"/>
          <c:y val="0.20280151181117193"/>
          <c:w val="0.99772484832839148"/>
          <c:h val="0.67062294922453836"/>
        </c:manualLayout>
      </c:layout>
      <c:barChart>
        <c:barDir val="col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Смартфон/коммуникатор</c:v>
                </c:pt>
              </c:strCache>
            </c:strRef>
          </c:tx>
          <c:spPr>
            <a:solidFill>
              <a:schemeClr val="accent1"/>
            </a:solidFill>
            <a:ln w="19904">
              <a:noFill/>
            </a:ln>
          </c:spPr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71.8</c:v>
                </c:pt>
                <c:pt idx="1">
                  <c:v>75.900000000000006</c:v>
                </c:pt>
                <c:pt idx="2">
                  <c:v>75.5</c:v>
                </c:pt>
              </c:numCache>
            </c:numRef>
          </c:val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Интернет-планшет</c:v>
                </c:pt>
              </c:strCache>
            </c:strRef>
          </c:tx>
          <c:spPr>
            <a:solidFill>
              <a:srgbClr val="00A5C5"/>
            </a:solidFill>
            <a:ln w="19904">
              <a:noFill/>
            </a:ln>
          </c:spPr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48.7</c:v>
                </c:pt>
                <c:pt idx="1">
                  <c:v>55.5</c:v>
                </c:pt>
                <c:pt idx="2">
                  <c:v>53</c:v>
                </c:pt>
              </c:numCache>
            </c:numRef>
          </c:val>
        </c:ser>
        <c:ser>
          <c:idx val="10"/>
          <c:order val="2"/>
          <c:tx>
            <c:strRef>
              <c:f>Sheet1!$D$1</c:f>
              <c:strCache>
                <c:ptCount val="1"/>
                <c:pt idx="0">
                  <c:v>Обычный мобильный телефон</c:v>
                </c:pt>
              </c:strCache>
            </c:strRef>
          </c:tx>
          <c:spPr>
            <a:solidFill>
              <a:srgbClr val="969696"/>
            </a:solidFill>
            <a:ln w="19904">
              <a:noFill/>
            </a:ln>
          </c:spPr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31.8</c:v>
                </c:pt>
                <c:pt idx="1">
                  <c:v>25.1</c:v>
                </c:pt>
                <c:pt idx="2">
                  <c:v>24.6</c:v>
                </c:pt>
              </c:numCache>
            </c:numRef>
          </c:val>
        </c:ser>
        <c:dLbls>
          <c:showVal val="1"/>
        </c:dLbls>
        <c:gapWidth val="80"/>
        <c:axId val="117754112"/>
        <c:axId val="117809152"/>
      </c:barChart>
      <c:catAx>
        <c:axId val="117754112"/>
        <c:scaling>
          <c:orientation val="minMax"/>
        </c:scaling>
        <c:axPos val="b"/>
        <c:tickLblPos val="none"/>
        <c:crossAx val="117809152"/>
        <c:crosses val="autoZero"/>
        <c:auto val="1"/>
        <c:lblAlgn val="ctr"/>
        <c:lblOffset val="100"/>
      </c:catAx>
      <c:valAx>
        <c:axId val="117809152"/>
        <c:scaling>
          <c:orientation val="minMax"/>
          <c:min val="0"/>
        </c:scaling>
        <c:delete val="1"/>
        <c:axPos val="l"/>
        <c:numFmt formatCode="General" sourceLinked="1"/>
        <c:tickLblPos val="none"/>
        <c:crossAx val="117754112"/>
        <c:crosses val="autoZero"/>
        <c:crossBetween val="between"/>
        <c:majorUnit val="5"/>
        <c:minorUnit val="5"/>
      </c:valAx>
    </c:plotArea>
    <c:legend>
      <c:legendPos val="b"/>
      <c:layout>
        <c:manualLayout>
          <c:xMode val="edge"/>
          <c:yMode val="edge"/>
          <c:x val="0.62532491645005883"/>
          <c:y val="2.4346206797890117E-3"/>
          <c:w val="0.37122162737456016"/>
          <c:h val="0.19237848168363003"/>
        </c:manualLayout>
      </c:layout>
      <c:spPr>
        <a:solidFill>
          <a:schemeClr val="accent3"/>
        </a:solidFill>
        <a:ln w="9952">
          <a:solidFill>
            <a:srgbClr val="C0C0C0"/>
          </a:solidFill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25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6593886462882099E-2"/>
          <c:y val="4.8672566371681415E-2"/>
          <c:w val="0.89519650655021854"/>
          <c:h val="0.84734513274336365"/>
        </c:manualLayout>
      </c:layout>
      <c:barChart>
        <c:barDir val="col"/>
        <c:grouping val="clustered"/>
        <c:ser>
          <c:idx val="1"/>
          <c:order val="1"/>
          <c:tx>
            <c:strRef>
              <c:f>Sheet1!$C$1</c:f>
              <c:strCache>
                <c:ptCount val="1"/>
                <c:pt idx="0">
                  <c:v>'000</c:v>
                </c:pt>
              </c:strCache>
            </c:strRef>
          </c:tx>
          <c:spPr>
            <a:gradFill rotWithShape="0">
              <a:gsLst>
                <a:gs pos="0">
                  <a:srgbClr val="0080C0"/>
                </a:gs>
                <a:gs pos="50000">
                  <a:srgbClr val="0080C0">
                    <a:gamma/>
                    <a:tint val="61961"/>
                    <a:invGamma/>
                  </a:srgbClr>
                </a:gs>
                <a:gs pos="100000">
                  <a:srgbClr val="0080C0"/>
                </a:gs>
              </a:gsLst>
              <a:lin ang="0" scaled="1"/>
            </a:gradFill>
            <a:ln w="24685">
              <a:noFill/>
            </a:ln>
          </c:spPr>
          <c:dLbls>
            <c:dLbl>
              <c:idx val="3"/>
              <c:layout>
                <c:manualLayout>
                  <c:x val="-2.9985007496253287E-3"/>
                  <c:y val="-1.5209125475285714E-2"/>
                </c:manualLayout>
              </c:layout>
              <c:showVal val="1"/>
            </c:dLbl>
            <c:dLbl>
              <c:idx val="4"/>
              <c:layout>
                <c:manualLayout>
                  <c:x val="-4.4830143123948812E-3"/>
                  <c:y val="-9.4071890699054094E-3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2.0198460065775782E-2"/>
                  <c:y val="-9.4115003180711768E-3"/>
                </c:manualLayout>
              </c:layout>
              <c:dLblPos val="outEnd"/>
              <c:showVal val="1"/>
            </c:dLbl>
            <c:dLbl>
              <c:idx val="10"/>
              <c:layout>
                <c:manualLayout>
                  <c:x val="0"/>
                  <c:y val="-1.8250950570342206E-2"/>
                </c:manualLayout>
              </c:layout>
              <c:showVal val="1"/>
            </c:dLbl>
            <c:dLbl>
              <c:idx val="11"/>
              <c:layout>
                <c:manualLayout>
                  <c:x val="-3.1104277314975481E-3"/>
                  <c:y val="-1.2644936972635874E-2"/>
                </c:manualLayout>
              </c:layout>
              <c:dLblPos val="outEnd"/>
              <c:showVal val="1"/>
            </c:dLbl>
            <c:dLbl>
              <c:idx val="12"/>
              <c:layout>
                <c:manualLayout>
                  <c:x val="2.2662749703441606E-2"/>
                  <c:y val="-1.1801608928565962E-2"/>
                </c:manualLayout>
              </c:layout>
              <c:dLblPos val="outEnd"/>
              <c:showVal val="1"/>
            </c:dLbl>
            <c:numFmt formatCode="\ 0.0&quot; млн.ч.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0080C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Sheet1!$A$2:$A$12</c:f>
              <c:strCache>
                <c:ptCount val="9"/>
                <c:pt idx="1">
                  <c:v>Екб</c:v>
                </c:pt>
                <c:pt idx="2">
                  <c:v>Нск</c:v>
                </c:pt>
                <c:pt idx="3">
                  <c:v>Казань</c:v>
                </c:pt>
                <c:pt idx="6">
                  <c:v>Екб</c:v>
                </c:pt>
                <c:pt idx="7">
                  <c:v>Нск</c:v>
                </c:pt>
                <c:pt idx="8">
                  <c:v>Казань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0"/>
                <c:pt idx="1">
                  <c:v>0.92210000000000003</c:v>
                </c:pt>
                <c:pt idx="2">
                  <c:v>1.0215000000000001</c:v>
                </c:pt>
                <c:pt idx="3">
                  <c:v>0.71499999999999997</c:v>
                </c:pt>
                <c:pt idx="6">
                  <c:v>0.88600000000000001</c:v>
                </c:pt>
                <c:pt idx="7">
                  <c:v>0.98229999999999995</c:v>
                </c:pt>
                <c:pt idx="8">
                  <c:v>0.68420000000000003</c:v>
                </c:pt>
              </c:numCache>
            </c:numRef>
          </c:val>
        </c:ser>
        <c:axId val="130699264"/>
        <c:axId val="131003904"/>
      </c:barChart>
      <c:lineChart>
        <c:grouping val="standard"/>
        <c:ser>
          <c:idx val="6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ln w="27771">
              <a:noFill/>
            </a:ln>
          </c:spPr>
          <c:marker>
            <c:symbol val="circle"/>
            <c:size val="34"/>
            <c:spPr>
              <a:solidFill>
                <a:srgbClr val="FF0090"/>
              </a:solidFill>
              <a:ln>
                <a:solidFill>
                  <a:srgbClr val="FF0090"/>
                </a:solidFill>
                <a:prstDash val="solid"/>
              </a:ln>
            </c:spPr>
          </c:marker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Sheet1!$A$2:$A$12</c:f>
              <c:strCache>
                <c:ptCount val="9"/>
                <c:pt idx="1">
                  <c:v>Екб</c:v>
                </c:pt>
                <c:pt idx="2">
                  <c:v>Нск</c:v>
                </c:pt>
                <c:pt idx="3">
                  <c:v>Казань</c:v>
                </c:pt>
                <c:pt idx="6">
                  <c:v>Екб</c:v>
                </c:pt>
                <c:pt idx="7">
                  <c:v>Нск</c:v>
                </c:pt>
                <c:pt idx="8">
                  <c:v>Казань</c:v>
                </c:pt>
              </c:strCache>
            </c:strRef>
          </c:cat>
          <c:val>
            <c:numRef>
              <c:f>Sheet1!$B$2:$B$12</c:f>
              <c:numCache>
                <c:formatCode>0.0</c:formatCode>
                <c:ptCount val="10"/>
                <c:pt idx="1">
                  <c:v>75.099999999999994</c:v>
                </c:pt>
                <c:pt idx="2">
                  <c:v>75.8</c:v>
                </c:pt>
                <c:pt idx="3">
                  <c:v>69.5</c:v>
                </c:pt>
                <c:pt idx="6" formatCode="General">
                  <c:v>72.099999999999994</c:v>
                </c:pt>
                <c:pt idx="7" formatCode="General">
                  <c:v>72.900000000000006</c:v>
                </c:pt>
                <c:pt idx="8" formatCode="General">
                  <c:v>66.5</c:v>
                </c:pt>
              </c:numCache>
            </c:numRef>
          </c:val>
        </c:ser>
        <c:marker val="1"/>
        <c:axId val="131162496"/>
        <c:axId val="133060480"/>
      </c:lineChart>
      <c:catAx>
        <c:axId val="130699264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9257">
            <a:noFill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1003904"/>
        <c:crossesAt val="0"/>
        <c:lblAlgn val="ctr"/>
        <c:lblOffset val="100"/>
        <c:tickLblSkip val="1"/>
        <c:tickMarkSkip val="1"/>
      </c:catAx>
      <c:valAx>
        <c:axId val="131003904"/>
        <c:scaling>
          <c:orientation val="minMax"/>
          <c:max val="1.7"/>
          <c:min val="0"/>
        </c:scaling>
        <c:axPos val="l"/>
        <c:numFmt formatCode="\ 0.0&quot; млн.ч.&quot;" sourceLinked="0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0699264"/>
        <c:crosses val="autoZero"/>
        <c:crossBetween val="between"/>
        <c:majorUnit val="0.5"/>
      </c:valAx>
      <c:catAx>
        <c:axId val="131162496"/>
        <c:scaling>
          <c:orientation val="minMax"/>
        </c:scaling>
        <c:delete val="1"/>
        <c:axPos val="b"/>
        <c:tickLblPos val="none"/>
        <c:crossAx val="133060480"/>
        <c:crosses val="autoZero"/>
        <c:lblAlgn val="ctr"/>
        <c:lblOffset val="100"/>
      </c:catAx>
      <c:valAx>
        <c:axId val="133060480"/>
        <c:scaling>
          <c:orientation val="minMax"/>
          <c:max val="100"/>
          <c:min val="0"/>
        </c:scaling>
        <c:axPos val="r"/>
        <c:numFmt formatCode="0&quot;%&quot;" sourceLinked="0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777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1162496"/>
        <c:crosses val="max"/>
        <c:crossBetween val="between"/>
        <c:majorUnit val="10"/>
        <c:minorUnit val="10"/>
      </c:valAx>
      <c:spPr>
        <a:noFill/>
        <a:ln w="246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712909606245048"/>
          <c:y val="2.1786492374727671E-3"/>
          <c:w val="0.39161157092496046"/>
          <c:h val="0.98674731985032449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85.8</c:v>
                </c:pt>
                <c:pt idx="1">
                  <c:v>28.3</c:v>
                </c:pt>
                <c:pt idx="2">
                  <c:v>5.5</c:v>
                </c:pt>
                <c:pt idx="3">
                  <c:v>2.8</c:v>
                </c:pt>
                <c:pt idx="4">
                  <c:v>9.1</c:v>
                </c:pt>
                <c:pt idx="5">
                  <c:v>5.4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83.5</c:v>
                </c:pt>
                <c:pt idx="1">
                  <c:v>41.9</c:v>
                </c:pt>
                <c:pt idx="2">
                  <c:v>2.2999999999999998</c:v>
                </c:pt>
                <c:pt idx="3">
                  <c:v>2.9</c:v>
                </c:pt>
                <c:pt idx="4">
                  <c:v>8.4</c:v>
                </c:pt>
                <c:pt idx="5">
                  <c:v>6.6</c:v>
                </c:pt>
              </c:numCache>
            </c:numRef>
          </c:val>
        </c:ser>
        <c:dLbls>
          <c:showVal val="1"/>
        </c:dLbls>
        <c:axId val="133719552"/>
        <c:axId val="133721088"/>
      </c:barChart>
      <c:catAx>
        <c:axId val="133719552"/>
        <c:scaling>
          <c:orientation val="maxMin"/>
        </c:scaling>
        <c:axPos val="l"/>
        <c:numFmt formatCode="General" sourceLinked="1"/>
        <c:majorTickMark val="none"/>
        <c:tickLblPos val="none"/>
        <c:spPr>
          <a:ln w="8769">
            <a:noFill/>
          </a:ln>
        </c:spPr>
        <c:txPr>
          <a:bodyPr rot="0" vert="horz"/>
          <a:lstStyle/>
          <a:p>
            <a:pPr rtl="0">
              <a:defRPr sz="11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3721088"/>
        <c:crosses val="autoZero"/>
        <c:lblAlgn val="ctr"/>
        <c:lblOffset val="100"/>
        <c:tickLblSkip val="1"/>
        <c:tickMarkSkip val="1"/>
      </c:catAx>
      <c:valAx>
        <c:axId val="133721088"/>
        <c:scaling>
          <c:orientation val="minMax"/>
          <c:max val="119"/>
          <c:min val="0"/>
        </c:scaling>
        <c:axPos val="t"/>
        <c:numFmt formatCode="General" sourceLinked="1"/>
        <c:majorTickMark val="none"/>
        <c:tickLblPos val="none"/>
        <c:spPr>
          <a:ln w="8769">
            <a:noFill/>
          </a:ln>
        </c:spPr>
        <c:crossAx val="133719552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7129096062450502"/>
          <c:y val="2.1786492374727671E-3"/>
          <c:w val="0.39161157092496068"/>
          <c:h val="0.98674731985032449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88.3</c:v>
                </c:pt>
                <c:pt idx="1">
                  <c:v>28.1</c:v>
                </c:pt>
                <c:pt idx="2">
                  <c:v>5.9</c:v>
                </c:pt>
                <c:pt idx="3">
                  <c:v>1.9</c:v>
                </c:pt>
                <c:pt idx="4">
                  <c:v>9.3000000000000007</c:v>
                </c:pt>
                <c:pt idx="5">
                  <c:v>4.3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87</c:v>
                </c:pt>
                <c:pt idx="1">
                  <c:v>44.3</c:v>
                </c:pt>
                <c:pt idx="2">
                  <c:v>1.2</c:v>
                </c:pt>
                <c:pt idx="3">
                  <c:v>1.7</c:v>
                </c:pt>
                <c:pt idx="4">
                  <c:v>8.5</c:v>
                </c:pt>
                <c:pt idx="5">
                  <c:v>4.5999999999999996</c:v>
                </c:pt>
              </c:numCache>
            </c:numRef>
          </c:val>
        </c:ser>
        <c:dLbls>
          <c:showVal val="1"/>
        </c:dLbls>
        <c:axId val="134148864"/>
        <c:axId val="134170496"/>
      </c:barChart>
      <c:catAx>
        <c:axId val="134148864"/>
        <c:scaling>
          <c:orientation val="maxMin"/>
        </c:scaling>
        <c:delete val="1"/>
        <c:axPos val="l"/>
        <c:numFmt formatCode="General" sourceLinked="1"/>
        <c:majorTickMark val="none"/>
        <c:tickLblPos val="none"/>
        <c:crossAx val="134170496"/>
        <c:crosses val="autoZero"/>
        <c:lblAlgn val="ctr"/>
        <c:lblOffset val="100"/>
        <c:tickLblSkip val="1"/>
        <c:tickMarkSkip val="1"/>
      </c:catAx>
      <c:valAx>
        <c:axId val="134170496"/>
        <c:scaling>
          <c:orientation val="minMax"/>
          <c:max val="119"/>
          <c:min val="0"/>
        </c:scaling>
        <c:axPos val="t"/>
        <c:numFmt formatCode="General" sourceLinked="1"/>
        <c:majorTickMark val="none"/>
        <c:tickLblPos val="none"/>
        <c:spPr>
          <a:ln w="8769">
            <a:noFill/>
          </a:ln>
        </c:spPr>
        <c:crossAx val="134148864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7129096062450502"/>
          <c:y val="2.1786492374727671E-3"/>
          <c:w val="0.39161157092496068"/>
          <c:h val="0.98674731985032449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90.5</c:v>
                </c:pt>
                <c:pt idx="1">
                  <c:v>30.6</c:v>
                </c:pt>
                <c:pt idx="2">
                  <c:v>6.6</c:v>
                </c:pt>
                <c:pt idx="3">
                  <c:v>2.5</c:v>
                </c:pt>
                <c:pt idx="4">
                  <c:v>10.8</c:v>
                </c:pt>
                <c:pt idx="5">
                  <c:v>4.5999999999999996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88.7</c:v>
                </c:pt>
                <c:pt idx="1">
                  <c:v>48.5</c:v>
                </c:pt>
                <c:pt idx="2">
                  <c:v>2.2999999999999998</c:v>
                </c:pt>
                <c:pt idx="3">
                  <c:v>2.2999999999999998</c:v>
                </c:pt>
                <c:pt idx="4">
                  <c:v>8</c:v>
                </c:pt>
                <c:pt idx="5">
                  <c:v>6.6</c:v>
                </c:pt>
              </c:numCache>
            </c:numRef>
          </c:val>
        </c:ser>
        <c:dLbls>
          <c:showVal val="1"/>
        </c:dLbls>
        <c:axId val="133992448"/>
        <c:axId val="133993984"/>
      </c:barChart>
      <c:catAx>
        <c:axId val="133992448"/>
        <c:scaling>
          <c:orientation val="maxMin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33993984"/>
        <c:crosses val="autoZero"/>
        <c:lblAlgn val="ctr"/>
        <c:lblOffset val="100"/>
        <c:tickLblSkip val="1"/>
        <c:tickMarkSkip val="1"/>
      </c:catAx>
      <c:valAx>
        <c:axId val="133993984"/>
        <c:scaling>
          <c:orientation val="minMax"/>
          <c:max val="119"/>
          <c:min val="0"/>
        </c:scaling>
        <c:axPos val="t"/>
        <c:numFmt formatCode="General" sourceLinked="1"/>
        <c:majorTickMark val="none"/>
        <c:tickLblPos val="none"/>
        <c:spPr>
          <a:ln w="8769">
            <a:noFill/>
          </a:ln>
        </c:spPr>
        <c:crossAx val="133992448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2319391634982553"/>
          <c:y val="1.923076923077024E-3"/>
          <c:w val="0.67807351077315603"/>
          <c:h val="0.9"/>
        </c:manualLayout>
      </c:layout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только 1 компьютер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12663">
              <a:solidFill>
                <a:schemeClr val="accent1"/>
              </a:solidFill>
              <a:prstDash val="solid"/>
            </a:ln>
          </c:spPr>
          <c:dLbls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Sheet1!$A$2:$A$9</c:f>
              <c:strCache>
                <c:ptCount val="8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5">
                  <c:v>Екатеринбург</c:v>
                </c:pt>
                <c:pt idx="6">
                  <c:v>Новосибирск</c:v>
                </c:pt>
                <c:pt idx="7">
                  <c:v>Казань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1">
                  <c:v>65.5</c:v>
                </c:pt>
                <c:pt idx="2">
                  <c:v>68.599999999999994</c:v>
                </c:pt>
                <c:pt idx="3">
                  <c:v>68.5</c:v>
                </c:pt>
                <c:pt idx="5">
                  <c:v>76.3</c:v>
                </c:pt>
                <c:pt idx="6">
                  <c:v>74.900000000000006</c:v>
                </c:pt>
                <c:pt idx="7">
                  <c:v>72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2 и больше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73725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12663">
              <a:solidFill>
                <a:schemeClr val="tx2"/>
              </a:solidFill>
              <a:prstDash val="solid"/>
            </a:ln>
          </c:spPr>
          <c:dLbls>
            <c:dLbl>
              <c:idx val="0"/>
              <c:showVal val="1"/>
            </c:dLbl>
            <c:dLbl>
              <c:idx val="3"/>
              <c:layout/>
              <c:showVal val="1"/>
            </c:dLbl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Sheet1!$A$2:$A$9</c:f>
              <c:strCache>
                <c:ptCount val="8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5">
                  <c:v>Екатеринбург</c:v>
                </c:pt>
                <c:pt idx="6">
                  <c:v>Новосибирск</c:v>
                </c:pt>
                <c:pt idx="7">
                  <c:v>Казань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1">
                  <c:v>34</c:v>
                </c:pt>
                <c:pt idx="2">
                  <c:v>31.2</c:v>
                </c:pt>
                <c:pt idx="3">
                  <c:v>31.4</c:v>
                </c:pt>
                <c:pt idx="5">
                  <c:v>23.4</c:v>
                </c:pt>
                <c:pt idx="6">
                  <c:v>24.6</c:v>
                </c:pt>
                <c:pt idx="7">
                  <c:v>25.9</c:v>
                </c:pt>
              </c:numCache>
            </c:numRef>
          </c:val>
        </c:ser>
        <c:gapWidth val="80"/>
        <c:overlap val="100"/>
        <c:axId val="106948864"/>
        <c:axId val="106573824"/>
      </c:barChart>
      <c:catAx>
        <c:axId val="106948864"/>
        <c:scaling>
          <c:orientation val="maxMin"/>
        </c:scaling>
        <c:axPos val="l"/>
        <c:numFmt formatCode="General" sourceLinked="1"/>
        <c:tickLblPos val="nextTo"/>
        <c:spPr>
          <a:ln w="9497">
            <a:noFill/>
          </a:ln>
        </c:spPr>
        <c:txPr>
          <a:bodyPr rot="0" vert="horz"/>
          <a:lstStyle/>
          <a:p>
            <a:pPr>
              <a:defRPr sz="1396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6573824"/>
        <c:crosses val="autoZero"/>
        <c:auto val="1"/>
        <c:lblAlgn val="ctr"/>
        <c:lblOffset val="100"/>
        <c:tickLblSkip val="1"/>
        <c:tickMarkSkip val="1"/>
      </c:catAx>
      <c:valAx>
        <c:axId val="106573824"/>
        <c:scaling>
          <c:orientation val="minMax"/>
        </c:scaling>
        <c:delete val="1"/>
        <c:axPos val="t"/>
        <c:numFmt formatCode="0%" sourceLinked="1"/>
        <c:tickLblPos val="none"/>
        <c:crossAx val="106948864"/>
        <c:crosses val="autoZero"/>
        <c:crossBetween val="between"/>
      </c:valAx>
      <c:spPr>
        <a:noFill/>
        <a:ln w="25326">
          <a:noFill/>
        </a:ln>
      </c:spPr>
    </c:plotArea>
    <c:legend>
      <c:legendPos val="b"/>
      <c:layout>
        <c:manualLayout>
          <c:xMode val="edge"/>
          <c:yMode val="edge"/>
          <c:x val="0.38531719794570019"/>
          <c:y val="0.92428395882460357"/>
          <c:w val="0.57414448669203666"/>
          <c:h val="5.7692307692307723E-2"/>
        </c:manualLayout>
      </c:layout>
      <c:spPr>
        <a:solidFill>
          <a:schemeClr val="bg1"/>
        </a:solidFill>
        <a:ln w="12663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2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1697090798756425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69.5</c:v>
                </c:pt>
                <c:pt idx="1">
                  <c:v>97.8</c:v>
                </c:pt>
                <c:pt idx="2">
                  <c:v>100</c:v>
                </c:pt>
                <c:pt idx="3">
                  <c:v>98.8</c:v>
                </c:pt>
                <c:pt idx="4">
                  <c:v>93.1</c:v>
                </c:pt>
                <c:pt idx="5">
                  <c:v>63.2</c:v>
                </c:pt>
                <c:pt idx="6">
                  <c:v>30.3</c:v>
                </c:pt>
                <c:pt idx="7">
                  <c:v>12.8</c:v>
                </c:pt>
                <c:pt idx="8">
                  <c:v>93.9</c:v>
                </c:pt>
                <c:pt idx="9">
                  <c:v>97.7</c:v>
                </c:pt>
                <c:pt idx="10">
                  <c:v>97.6</c:v>
                </c:pt>
                <c:pt idx="11">
                  <c:v>83</c:v>
                </c:pt>
                <c:pt idx="12">
                  <c:v>63.4</c:v>
                </c:pt>
                <c:pt idx="13">
                  <c:v>35.5</c:v>
                </c:pt>
                <c:pt idx="14">
                  <c:v>14.4</c:v>
                </c:pt>
              </c:numCache>
            </c:numRef>
          </c:val>
        </c:ser>
        <c:dLbls>
          <c:showVal val="1"/>
        </c:dLbls>
        <c:axId val="134230016"/>
        <c:axId val="106611456"/>
      </c:barChart>
      <c:catAx>
        <c:axId val="13423001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6611456"/>
        <c:crosses val="autoZero"/>
        <c:lblAlgn val="ctr"/>
        <c:lblOffset val="100"/>
        <c:tickLblSkip val="1"/>
        <c:tickMarkSkip val="1"/>
      </c:catAx>
      <c:valAx>
        <c:axId val="106611456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535">
            <a:noFill/>
          </a:ln>
        </c:spPr>
        <c:crossAx val="134230016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2315934370906538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75.8</c:v>
                </c:pt>
                <c:pt idx="1">
                  <c:v>100</c:v>
                </c:pt>
                <c:pt idx="2">
                  <c:v>100</c:v>
                </c:pt>
                <c:pt idx="3">
                  <c:v>98.1</c:v>
                </c:pt>
                <c:pt idx="4">
                  <c:v>93.6</c:v>
                </c:pt>
                <c:pt idx="5">
                  <c:v>81.8</c:v>
                </c:pt>
                <c:pt idx="6">
                  <c:v>52.6</c:v>
                </c:pt>
                <c:pt idx="7">
                  <c:v>27.8</c:v>
                </c:pt>
                <c:pt idx="8">
                  <c:v>100</c:v>
                </c:pt>
                <c:pt idx="9">
                  <c:v>98</c:v>
                </c:pt>
                <c:pt idx="10">
                  <c:v>96.5</c:v>
                </c:pt>
                <c:pt idx="11">
                  <c:v>91.9</c:v>
                </c:pt>
                <c:pt idx="12">
                  <c:v>76.5</c:v>
                </c:pt>
                <c:pt idx="13">
                  <c:v>49</c:v>
                </c:pt>
                <c:pt idx="14">
                  <c:v>11.5</c:v>
                </c:pt>
              </c:numCache>
            </c:numRef>
          </c:val>
        </c:ser>
        <c:dLbls>
          <c:showVal val="1"/>
        </c:dLbls>
        <c:axId val="107057536"/>
        <c:axId val="107059072"/>
      </c:barChart>
      <c:catAx>
        <c:axId val="10705753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059072"/>
        <c:crosses val="autoZero"/>
        <c:lblAlgn val="ctr"/>
        <c:lblOffset val="100"/>
        <c:tickLblSkip val="1"/>
        <c:tickMarkSkip val="1"/>
      </c:catAx>
      <c:valAx>
        <c:axId val="107059072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535">
            <a:noFill/>
          </a:ln>
        </c:spPr>
        <c:crossAx val="107057536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4216524216524946"/>
          <c:y val="2.1834061135371252E-3"/>
          <c:w val="0.48148148148149245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75.099999999999994</c:v>
                </c:pt>
                <c:pt idx="1">
                  <c:v>97.2</c:v>
                </c:pt>
                <c:pt idx="2">
                  <c:v>100</c:v>
                </c:pt>
                <c:pt idx="3">
                  <c:v>91.8</c:v>
                </c:pt>
                <c:pt idx="4">
                  <c:v>88.3</c:v>
                </c:pt>
                <c:pt idx="5">
                  <c:v>75.7</c:v>
                </c:pt>
                <c:pt idx="6">
                  <c:v>63.2</c:v>
                </c:pt>
                <c:pt idx="7">
                  <c:v>26.8</c:v>
                </c:pt>
                <c:pt idx="8">
                  <c:v>100</c:v>
                </c:pt>
                <c:pt idx="9">
                  <c:v>100</c:v>
                </c:pt>
                <c:pt idx="10">
                  <c:v>97.2</c:v>
                </c:pt>
                <c:pt idx="11">
                  <c:v>87</c:v>
                </c:pt>
                <c:pt idx="12">
                  <c:v>76.900000000000006</c:v>
                </c:pt>
                <c:pt idx="13">
                  <c:v>45.9</c:v>
                </c:pt>
                <c:pt idx="14">
                  <c:v>13.1</c:v>
                </c:pt>
              </c:numCache>
            </c:numRef>
          </c:val>
        </c:ser>
        <c:dLbls>
          <c:showVal val="1"/>
        </c:dLbls>
        <c:axId val="107105280"/>
        <c:axId val="107115264"/>
      </c:barChart>
      <c:catAx>
        <c:axId val="10710528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115264"/>
        <c:crosses val="autoZero"/>
        <c:lblAlgn val="ctr"/>
        <c:lblOffset val="100"/>
        <c:tickLblSkip val="1"/>
        <c:tickMarkSkip val="1"/>
      </c:catAx>
      <c:valAx>
        <c:axId val="107115264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535">
            <a:noFill/>
          </a:ln>
        </c:spPr>
        <c:crossAx val="107105280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7129096062450446"/>
          <c:y val="2.1786492374727671E-3"/>
          <c:w val="0.39161157092496013"/>
          <c:h val="0.98674731985032449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87.5</c:v>
                </c:pt>
                <c:pt idx="1">
                  <c:v>28.6</c:v>
                </c:pt>
                <c:pt idx="2">
                  <c:v>6.1</c:v>
                </c:pt>
                <c:pt idx="3">
                  <c:v>2.2999999999999998</c:v>
                </c:pt>
                <c:pt idx="4">
                  <c:v>9.9</c:v>
                </c:pt>
                <c:pt idx="5">
                  <c:v>4.9000000000000004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85.9</c:v>
                </c:pt>
                <c:pt idx="1">
                  <c:v>44.8</c:v>
                </c:pt>
                <c:pt idx="2">
                  <c:v>2.1</c:v>
                </c:pt>
                <c:pt idx="3">
                  <c:v>2.5</c:v>
                </c:pt>
                <c:pt idx="4">
                  <c:v>9.1</c:v>
                </c:pt>
                <c:pt idx="5">
                  <c:v>5.4</c:v>
                </c:pt>
              </c:numCache>
            </c:numRef>
          </c:val>
        </c:ser>
        <c:dLbls>
          <c:showVal val="1"/>
        </c:dLbls>
        <c:axId val="84898560"/>
        <c:axId val="84900096"/>
      </c:barChart>
      <c:catAx>
        <c:axId val="8489856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8769">
            <a:noFill/>
          </a:ln>
        </c:spPr>
        <c:txPr>
          <a:bodyPr rot="0" vert="horz"/>
          <a:lstStyle/>
          <a:p>
            <a:pPr rtl="0">
              <a:defRPr sz="11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900096"/>
        <c:crosses val="autoZero"/>
        <c:lblAlgn val="ctr"/>
        <c:lblOffset val="100"/>
        <c:tickLblSkip val="1"/>
        <c:tickMarkSkip val="1"/>
      </c:catAx>
      <c:valAx>
        <c:axId val="84900096"/>
        <c:scaling>
          <c:orientation val="minMax"/>
          <c:max val="119"/>
          <c:min val="0"/>
        </c:scaling>
        <c:axPos val="t"/>
        <c:numFmt formatCode="General" sourceLinked="1"/>
        <c:majorTickMark val="none"/>
        <c:tickLblPos val="none"/>
        <c:spPr>
          <a:ln w="8769">
            <a:noFill/>
          </a:ln>
        </c:spPr>
        <c:crossAx val="84898560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2248520710060946"/>
          <c:y val="2.1691973969631692E-3"/>
          <c:w val="0.39940828402368983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69.5</c:v>
                </c:pt>
                <c:pt idx="2">
                  <c:v>94.3</c:v>
                </c:pt>
                <c:pt idx="3">
                  <c:v>91.4</c:v>
                </c:pt>
                <c:pt idx="4">
                  <c:v>86.8</c:v>
                </c:pt>
                <c:pt idx="5">
                  <c:v>67.599999999999994</c:v>
                </c:pt>
                <c:pt idx="6">
                  <c:v>98</c:v>
                </c:pt>
                <c:pt idx="7">
                  <c:v>16.7</c:v>
                </c:pt>
                <c:pt idx="8">
                  <c:v>79.3</c:v>
                </c:pt>
                <c:pt idx="9">
                  <c:v>89.1</c:v>
                </c:pt>
              </c:numCache>
            </c:numRef>
          </c:val>
        </c:ser>
        <c:dLbls>
          <c:showVal val="1"/>
        </c:dLbls>
        <c:axId val="107117568"/>
        <c:axId val="107188992"/>
      </c:barChart>
      <c:catAx>
        <c:axId val="107117568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188992"/>
        <c:crosses val="autoZero"/>
        <c:lblAlgn val="ctr"/>
        <c:lblOffset val="100"/>
        <c:tickLblSkip val="1"/>
        <c:tickMarkSkip val="1"/>
      </c:catAx>
      <c:valAx>
        <c:axId val="107188992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107117568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2248520710060968"/>
          <c:y val="2.1691973969631692E-3"/>
          <c:w val="0.39940828402369005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75.8</c:v>
                </c:pt>
                <c:pt idx="2">
                  <c:v>95.1</c:v>
                </c:pt>
                <c:pt idx="3">
                  <c:v>94.7</c:v>
                </c:pt>
                <c:pt idx="4">
                  <c:v>88</c:v>
                </c:pt>
                <c:pt idx="5">
                  <c:v>73.3</c:v>
                </c:pt>
                <c:pt idx="6">
                  <c:v>100</c:v>
                </c:pt>
                <c:pt idx="7">
                  <c:v>31</c:v>
                </c:pt>
                <c:pt idx="8">
                  <c:v>89.9</c:v>
                </c:pt>
                <c:pt idx="9">
                  <c:v>87.6</c:v>
                </c:pt>
              </c:numCache>
            </c:numRef>
          </c:val>
        </c:ser>
        <c:dLbls>
          <c:showVal val="1"/>
        </c:dLbls>
        <c:axId val="120729984"/>
        <c:axId val="120731520"/>
      </c:barChart>
      <c:catAx>
        <c:axId val="120729984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0731520"/>
        <c:crosses val="autoZero"/>
        <c:lblAlgn val="ctr"/>
        <c:lblOffset val="100"/>
        <c:tickLblSkip val="1"/>
        <c:tickMarkSkip val="1"/>
      </c:catAx>
      <c:valAx>
        <c:axId val="120731520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120729984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8189910979228588"/>
          <c:y val="2.1786492374727671E-3"/>
          <c:w val="0.44213649851630771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75.099999999999994</c:v>
                </c:pt>
                <c:pt idx="2">
                  <c:v>96.3</c:v>
                </c:pt>
                <c:pt idx="3">
                  <c:v>96.3</c:v>
                </c:pt>
                <c:pt idx="4">
                  <c:v>87.4</c:v>
                </c:pt>
                <c:pt idx="5">
                  <c:v>67.599999999999994</c:v>
                </c:pt>
                <c:pt idx="6">
                  <c:v>99.3</c:v>
                </c:pt>
                <c:pt idx="7">
                  <c:v>27.5</c:v>
                </c:pt>
                <c:pt idx="8">
                  <c:v>84.2</c:v>
                </c:pt>
                <c:pt idx="9">
                  <c:v>93.1</c:v>
                </c:pt>
              </c:numCache>
            </c:numRef>
          </c:val>
        </c:ser>
        <c:dLbls>
          <c:showVal val="1"/>
        </c:dLbls>
        <c:axId val="120744960"/>
        <c:axId val="120759040"/>
      </c:barChart>
      <c:catAx>
        <c:axId val="120744960"/>
        <c:scaling>
          <c:orientation val="maxMin"/>
        </c:scaling>
        <c:axPos val="l"/>
        <c:numFmt formatCode="@" sourceLinked="0"/>
        <c:maj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0759040"/>
        <c:crosses val="autoZero"/>
        <c:lblAlgn val="ctr"/>
        <c:lblOffset val="100"/>
        <c:tickLblSkip val="1"/>
        <c:tickMarkSkip val="1"/>
      </c:catAx>
      <c:valAx>
        <c:axId val="120759040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42">
            <a:noFill/>
          </a:ln>
        </c:spPr>
        <c:crossAx val="120744960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22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69.5</c:v>
                </c:pt>
                <c:pt idx="2">
                  <c:v>82.2</c:v>
                </c:pt>
                <c:pt idx="3">
                  <c:v>53.1</c:v>
                </c:pt>
                <c:pt idx="5">
                  <c:v>29.1</c:v>
                </c:pt>
                <c:pt idx="6">
                  <c:v>51</c:v>
                </c:pt>
                <c:pt idx="7">
                  <c:v>79.5</c:v>
                </c:pt>
                <c:pt idx="9">
                  <c:v>32</c:v>
                </c:pt>
                <c:pt idx="10">
                  <c:v>64.7</c:v>
                </c:pt>
                <c:pt idx="11">
                  <c:v>85.1</c:v>
                </c:pt>
              </c:numCache>
            </c:numRef>
          </c:val>
        </c:ser>
        <c:dLbls>
          <c:showVal val="1"/>
        </c:dLbls>
        <c:axId val="120764288"/>
        <c:axId val="120709888"/>
      </c:barChart>
      <c:catAx>
        <c:axId val="120764288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0709888"/>
        <c:crosses val="autoZero"/>
        <c:lblAlgn val="ctr"/>
        <c:lblOffset val="100"/>
        <c:tickLblSkip val="1"/>
        <c:tickMarkSkip val="1"/>
      </c:catAx>
      <c:valAx>
        <c:axId val="120709888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539">
            <a:noFill/>
          </a:ln>
        </c:spPr>
        <c:crossAx val="120764288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22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75.8</c:v>
                </c:pt>
                <c:pt idx="2">
                  <c:v>85.8</c:v>
                </c:pt>
                <c:pt idx="3">
                  <c:v>63.6</c:v>
                </c:pt>
                <c:pt idx="5">
                  <c:v>38.6</c:v>
                </c:pt>
                <c:pt idx="6">
                  <c:v>65.400000000000006</c:v>
                </c:pt>
                <c:pt idx="7">
                  <c:v>86.1</c:v>
                </c:pt>
                <c:pt idx="9">
                  <c:v>39.299999999999997</c:v>
                </c:pt>
                <c:pt idx="10">
                  <c:v>74.400000000000006</c:v>
                </c:pt>
                <c:pt idx="11">
                  <c:v>88.7</c:v>
                </c:pt>
              </c:numCache>
            </c:numRef>
          </c:val>
        </c:ser>
        <c:dLbls>
          <c:showVal val="1"/>
        </c:dLbls>
        <c:axId val="121336192"/>
        <c:axId val="121337728"/>
      </c:barChart>
      <c:catAx>
        <c:axId val="121336192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337728"/>
        <c:crosses val="autoZero"/>
        <c:lblAlgn val="ctr"/>
        <c:lblOffset val="100"/>
        <c:tickLblSkip val="1"/>
        <c:tickMarkSkip val="1"/>
      </c:catAx>
      <c:valAx>
        <c:axId val="121337728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539">
            <a:noFill/>
          </a:ln>
        </c:spPr>
        <c:crossAx val="121336192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8587944395865076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3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328">
                <a:noFill/>
              </a:ln>
            </c:spPr>
          </c:dPt>
          <c:dLbls>
            <c:numFmt formatCode="0&quot;%&quot;" sourceLinked="0"/>
            <c:spPr>
              <a:noFill/>
              <a:ln w="25328">
                <a:noFill/>
              </a:ln>
            </c:spPr>
            <c:txPr>
              <a:bodyPr/>
              <a:lstStyle/>
              <a:p>
                <a:pPr>
                  <a:defRPr sz="997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75.099999999999994</c:v>
                </c:pt>
                <c:pt idx="2">
                  <c:v>85.5</c:v>
                </c:pt>
                <c:pt idx="3">
                  <c:v>62.6</c:v>
                </c:pt>
                <c:pt idx="5">
                  <c:v>37</c:v>
                </c:pt>
                <c:pt idx="6">
                  <c:v>64.5</c:v>
                </c:pt>
                <c:pt idx="7">
                  <c:v>86.3</c:v>
                </c:pt>
                <c:pt idx="9">
                  <c:v>44.9</c:v>
                </c:pt>
                <c:pt idx="10">
                  <c:v>71.400000000000006</c:v>
                </c:pt>
                <c:pt idx="11">
                  <c:v>87.2</c:v>
                </c:pt>
              </c:numCache>
            </c:numRef>
          </c:val>
        </c:ser>
        <c:dLbls>
          <c:showVal val="1"/>
        </c:dLbls>
        <c:axId val="121468416"/>
        <c:axId val="121469952"/>
      </c:barChart>
      <c:catAx>
        <c:axId val="12146841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98">
            <a:noFill/>
          </a:ln>
        </c:spPr>
        <c:txPr>
          <a:bodyPr rot="0" vert="horz"/>
          <a:lstStyle/>
          <a:p>
            <a:pPr>
              <a:defRPr sz="99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469952"/>
        <c:crosses val="autoZero"/>
        <c:lblAlgn val="ctr"/>
        <c:lblOffset val="100"/>
        <c:tickLblSkip val="1"/>
        <c:tickMarkSkip val="1"/>
      </c:catAx>
      <c:valAx>
        <c:axId val="121469952"/>
        <c:scaling>
          <c:orientation val="minMax"/>
          <c:max val="110"/>
          <c:min val="0"/>
        </c:scaling>
        <c:axPos val="t"/>
        <c:numFmt formatCode="General" sourceLinked="1"/>
        <c:majorTickMark val="none"/>
        <c:tickLblPos val="none"/>
        <c:spPr>
          <a:ln w="9498">
            <a:noFill/>
          </a:ln>
        </c:spPr>
        <c:crossAx val="121468416"/>
        <c:crosses val="autoZero"/>
        <c:crossBetween val="between"/>
        <c:majorUnit val="50"/>
        <c:minorUnit val="10"/>
      </c:valAx>
      <c:spPr>
        <a:noFill/>
        <a:ln w="253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6593886462882099E-2"/>
          <c:y val="9.2936748555665527E-2"/>
          <c:w val="0.89519650655021854"/>
          <c:h val="0.63923422385141015"/>
        </c:manualLayout>
      </c:layout>
      <c:barChart>
        <c:barDir val="col"/>
        <c:grouping val="clustered"/>
        <c:ser>
          <c:idx val="1"/>
          <c:order val="0"/>
          <c:tx>
            <c:strRef>
              <c:f>Sheet1!$B$1:$B$3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c:spPr>
          <c:dPt>
            <c:idx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2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3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4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1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2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3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4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5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6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7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8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Sheet1!$A$3:$A$19</c:f>
              <c:strCache>
                <c:ptCount val="14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6">
                  <c:v>Екатеринбург</c:v>
                </c:pt>
                <c:pt idx="7">
                  <c:v>Новосибирск</c:v>
                </c:pt>
                <c:pt idx="8">
                  <c:v>Казань</c:v>
                </c:pt>
                <c:pt idx="11">
                  <c:v>Екатеринбург</c:v>
                </c:pt>
                <c:pt idx="12">
                  <c:v>Новосибирск</c:v>
                </c:pt>
                <c:pt idx="13">
                  <c:v>Казань</c:v>
                </c:pt>
              </c:strCache>
            </c:strRef>
          </c:cat>
          <c:val>
            <c:numRef>
              <c:f>Sheet1!$B$3:$B$19</c:f>
              <c:numCache>
                <c:formatCode>General</c:formatCode>
                <c:ptCount val="15"/>
                <c:pt idx="1">
                  <c:v>43.9</c:v>
                </c:pt>
                <c:pt idx="2">
                  <c:v>44.5</c:v>
                </c:pt>
                <c:pt idx="3">
                  <c:v>46</c:v>
                </c:pt>
                <c:pt idx="6">
                  <c:v>39.799999999999997</c:v>
                </c:pt>
                <c:pt idx="7">
                  <c:v>40.6</c:v>
                </c:pt>
                <c:pt idx="8">
                  <c:v>42.2</c:v>
                </c:pt>
                <c:pt idx="11">
                  <c:v>32.9</c:v>
                </c:pt>
                <c:pt idx="12">
                  <c:v>31.8</c:v>
                </c:pt>
                <c:pt idx="13">
                  <c:v>37.200000000000003</c:v>
                </c:pt>
              </c:numCache>
            </c:numRef>
          </c:val>
        </c:ser>
        <c:gapWidth val="19"/>
        <c:axId val="121287424"/>
        <c:axId val="121288960"/>
      </c:barChart>
      <c:barChart>
        <c:barDir val="col"/>
        <c:grouping val="clustered"/>
        <c:ser>
          <c:idx val="0"/>
          <c:order val="1"/>
          <c:tx>
            <c:strRef>
              <c:f>Sheet1!$C$1:$C$3</c:f>
              <c:strCache>
                <c:ptCount val="1"/>
                <c:pt idx="0">
                  <c:v>000</c:v>
                </c:pt>
              </c:strCache>
            </c:strRef>
          </c:tx>
          <c:spPr>
            <a:noFill/>
            <a:ln>
              <a:noFill/>
            </a:ln>
          </c:spPr>
          <c:dLbls>
            <c:numFmt formatCode="\ 0.0&quot; млн.чел.&quot;" sourceLinked="0"/>
            <c:txPr>
              <a:bodyPr rot="-5400000" vert="horz"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Base"/>
            <c:showVal val="1"/>
          </c:dLbls>
          <c:cat>
            <c:strRef>
              <c:f>Sheet1!$A$3:$A$19</c:f>
              <c:strCache>
                <c:ptCount val="14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6">
                  <c:v>Екатеринбург</c:v>
                </c:pt>
                <c:pt idx="7">
                  <c:v>Новосибирск</c:v>
                </c:pt>
                <c:pt idx="8">
                  <c:v>Казань</c:v>
                </c:pt>
                <c:pt idx="11">
                  <c:v>Екатеринбург</c:v>
                </c:pt>
                <c:pt idx="12">
                  <c:v>Новосибирск</c:v>
                </c:pt>
                <c:pt idx="13">
                  <c:v>Казань</c:v>
                </c:pt>
              </c:strCache>
            </c:strRef>
          </c:cat>
          <c:val>
            <c:numRef>
              <c:f>Sheet1!$C$3:$C$19</c:f>
              <c:numCache>
                <c:formatCode>General</c:formatCode>
                <c:ptCount val="15"/>
                <c:pt idx="1">
                  <c:v>0.53900000000000003</c:v>
                </c:pt>
                <c:pt idx="2">
                  <c:v>0.59950000000000003</c:v>
                </c:pt>
                <c:pt idx="3">
                  <c:v>0.47349999999999998</c:v>
                </c:pt>
                <c:pt idx="6">
                  <c:v>0.4884</c:v>
                </c:pt>
                <c:pt idx="7">
                  <c:v>0.54649999999999999</c:v>
                </c:pt>
                <c:pt idx="8">
                  <c:v>0.43460000000000004</c:v>
                </c:pt>
                <c:pt idx="11">
                  <c:v>0.40350000000000003</c:v>
                </c:pt>
                <c:pt idx="12">
                  <c:v>0.42869999999999997</c:v>
                </c:pt>
                <c:pt idx="13">
                  <c:v>0.38239999999999996</c:v>
                </c:pt>
              </c:numCache>
            </c:numRef>
          </c:val>
        </c:ser>
        <c:gapWidth val="19"/>
        <c:axId val="121304576"/>
        <c:axId val="121303040"/>
      </c:barChart>
      <c:catAx>
        <c:axId val="121287424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9257">
            <a:noFill/>
          </a:ln>
        </c:spPr>
        <c:txPr>
          <a:bodyPr rot="-540000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288960"/>
        <c:crosses val="autoZero"/>
        <c:lblAlgn val="ctr"/>
        <c:lblOffset val="100"/>
        <c:tickLblSkip val="1"/>
        <c:tickMarkSkip val="1"/>
      </c:catAx>
      <c:valAx>
        <c:axId val="121288960"/>
        <c:scaling>
          <c:orientation val="minMax"/>
          <c:min val="0"/>
        </c:scaling>
        <c:axPos val="l"/>
        <c:numFmt formatCode="0&quot;%&quot;" sourceLinked="0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287424"/>
        <c:crosses val="autoZero"/>
        <c:crossBetween val="between"/>
        <c:majorUnit val="10"/>
        <c:minorUnit val="5"/>
      </c:valAx>
      <c:valAx>
        <c:axId val="121303040"/>
        <c:scaling>
          <c:orientation val="minMax"/>
        </c:scaling>
        <c:delete val="1"/>
        <c:axPos val="r"/>
        <c:numFmt formatCode="General" sourceLinked="1"/>
        <c:tickLblPos val="none"/>
        <c:crossAx val="121304576"/>
        <c:crosses val="max"/>
        <c:crossBetween val="between"/>
      </c:valAx>
      <c:catAx>
        <c:axId val="121304576"/>
        <c:scaling>
          <c:orientation val="minMax"/>
        </c:scaling>
        <c:delete val="1"/>
        <c:axPos val="b"/>
        <c:tickLblPos val="none"/>
        <c:crossAx val="121303040"/>
        <c:crosses val="autoZero"/>
        <c:lblAlgn val="ctr"/>
        <c:lblOffset val="100"/>
      </c:catAx>
    </c:plotArea>
    <c:plotVisOnly val="1"/>
    <c:dispBlanksAs val="gap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3076923076924047"/>
          <c:y val="2.1691973969631692E-3"/>
          <c:w val="0.49112426035504847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46</c:v>
                </c:pt>
                <c:pt idx="2">
                  <c:v>53.2</c:v>
                </c:pt>
                <c:pt idx="3">
                  <c:v>40.4</c:v>
                </c:pt>
                <c:pt idx="5">
                  <c:v>89.4</c:v>
                </c:pt>
                <c:pt idx="6">
                  <c:v>86.5</c:v>
                </c:pt>
                <c:pt idx="7">
                  <c:v>78.2</c:v>
                </c:pt>
                <c:pt idx="8">
                  <c:v>54.3</c:v>
                </c:pt>
                <c:pt idx="9">
                  <c:v>10.199999999999999</c:v>
                </c:pt>
              </c:numCache>
            </c:numRef>
          </c:val>
        </c:ser>
        <c:dLbls>
          <c:showVal val="1"/>
        </c:dLbls>
        <c:axId val="121712000"/>
        <c:axId val="121975936"/>
      </c:barChart>
      <c:catAx>
        <c:axId val="12171200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975936"/>
        <c:crosses val="autoZero"/>
        <c:lblAlgn val="ctr"/>
        <c:lblOffset val="100"/>
        <c:tickLblSkip val="1"/>
        <c:tickMarkSkip val="1"/>
      </c:catAx>
      <c:valAx>
        <c:axId val="121975936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121712000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3076923076924047"/>
          <c:y val="2.1691973969631692E-3"/>
          <c:w val="0.49408284023669952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44.5</c:v>
                </c:pt>
                <c:pt idx="2">
                  <c:v>53</c:v>
                </c:pt>
                <c:pt idx="3">
                  <c:v>37.5</c:v>
                </c:pt>
                <c:pt idx="5">
                  <c:v>81.5</c:v>
                </c:pt>
                <c:pt idx="6">
                  <c:v>87.8</c:v>
                </c:pt>
                <c:pt idx="7">
                  <c:v>63.3</c:v>
                </c:pt>
                <c:pt idx="8">
                  <c:v>49.8</c:v>
                </c:pt>
                <c:pt idx="9">
                  <c:v>15.4</c:v>
                </c:pt>
              </c:numCache>
            </c:numRef>
          </c:val>
        </c:ser>
        <c:dLbls>
          <c:showVal val="1"/>
        </c:dLbls>
        <c:axId val="121991936"/>
        <c:axId val="121993472"/>
      </c:barChart>
      <c:catAx>
        <c:axId val="12199193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993472"/>
        <c:crosses val="autoZero"/>
        <c:lblAlgn val="ctr"/>
        <c:lblOffset val="100"/>
        <c:tickLblSkip val="1"/>
        <c:tickMarkSkip val="1"/>
      </c:catAx>
      <c:valAx>
        <c:axId val="121993472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68">
            <a:noFill/>
          </a:ln>
        </c:spPr>
        <c:crossAx val="121991936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1068249258160929"/>
          <c:y val="2.1786492374727671E-3"/>
          <c:w val="0.51335311572697473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43.9</c:v>
                </c:pt>
                <c:pt idx="2">
                  <c:v>49.9</c:v>
                </c:pt>
                <c:pt idx="3">
                  <c:v>39.200000000000003</c:v>
                </c:pt>
                <c:pt idx="5">
                  <c:v>86.1</c:v>
                </c:pt>
                <c:pt idx="6">
                  <c:v>85.1</c:v>
                </c:pt>
                <c:pt idx="7">
                  <c:v>63.8</c:v>
                </c:pt>
                <c:pt idx="8">
                  <c:v>44.7</c:v>
                </c:pt>
                <c:pt idx="9">
                  <c:v>15.2</c:v>
                </c:pt>
              </c:numCache>
            </c:numRef>
          </c:val>
        </c:ser>
        <c:dLbls>
          <c:showVal val="1"/>
        </c:dLbls>
        <c:axId val="122027392"/>
        <c:axId val="122037376"/>
      </c:barChart>
      <c:catAx>
        <c:axId val="122027392"/>
        <c:scaling>
          <c:orientation val="maxMin"/>
        </c:scaling>
        <c:axPos val="l"/>
        <c:numFmt formatCode="@" sourceLinked="0"/>
        <c:maj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2037376"/>
        <c:crosses val="autoZero"/>
        <c:lblAlgn val="ctr"/>
        <c:lblOffset val="100"/>
        <c:tickLblSkip val="1"/>
        <c:tickMarkSkip val="1"/>
      </c:catAx>
      <c:valAx>
        <c:axId val="122037376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442">
            <a:noFill/>
          </a:ln>
        </c:spPr>
        <c:crossAx val="122027392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712909606245048"/>
          <c:y val="2.1786492374727671E-3"/>
          <c:w val="0.39161157092496046"/>
          <c:h val="0.98674731985032449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88.7</c:v>
                </c:pt>
                <c:pt idx="1">
                  <c:v>35.799999999999997</c:v>
                </c:pt>
                <c:pt idx="2">
                  <c:v>6.6</c:v>
                </c:pt>
                <c:pt idx="3">
                  <c:v>3</c:v>
                </c:pt>
                <c:pt idx="4">
                  <c:v>11.4</c:v>
                </c:pt>
                <c:pt idx="5">
                  <c:v>9.1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88.3</c:v>
                </c:pt>
                <c:pt idx="1">
                  <c:v>53.5</c:v>
                </c:pt>
                <c:pt idx="2">
                  <c:v>3.7</c:v>
                </c:pt>
                <c:pt idx="3">
                  <c:v>2.9</c:v>
                </c:pt>
                <c:pt idx="4">
                  <c:v>10.1</c:v>
                </c:pt>
                <c:pt idx="5">
                  <c:v>10.6</c:v>
                </c:pt>
              </c:numCache>
            </c:numRef>
          </c:val>
        </c:ser>
        <c:dLbls>
          <c:showVal val="1"/>
        </c:dLbls>
        <c:axId val="84963328"/>
        <c:axId val="84964864"/>
      </c:barChart>
      <c:catAx>
        <c:axId val="84963328"/>
        <c:scaling>
          <c:orientation val="maxMin"/>
        </c:scaling>
        <c:delete val="1"/>
        <c:axPos val="l"/>
        <c:numFmt formatCode="General" sourceLinked="1"/>
        <c:majorTickMark val="none"/>
        <c:tickLblPos val="none"/>
        <c:crossAx val="84964864"/>
        <c:crosses val="autoZero"/>
        <c:lblAlgn val="ctr"/>
        <c:lblOffset val="100"/>
        <c:tickLblSkip val="1"/>
        <c:tickMarkSkip val="1"/>
      </c:catAx>
      <c:valAx>
        <c:axId val="84964864"/>
        <c:scaling>
          <c:orientation val="minMax"/>
          <c:max val="119"/>
          <c:min val="0"/>
        </c:scaling>
        <c:axPos val="t"/>
        <c:numFmt formatCode="General" sourceLinked="1"/>
        <c:majorTickMark val="none"/>
        <c:tickLblPos val="none"/>
        <c:spPr>
          <a:ln w="8769">
            <a:noFill/>
          </a:ln>
        </c:spPr>
        <c:crossAx val="84963328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5552099533437443E-3"/>
          <c:y val="0.20280151181117193"/>
          <c:w val="0.99772484832839181"/>
          <c:h val="0.6706229492245388"/>
        </c:manualLayout>
      </c:layout>
      <c:barChart>
        <c:barDir val="col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Смартфон/коммуникатор</c:v>
                </c:pt>
              </c:strCache>
            </c:strRef>
          </c:tx>
          <c:spPr>
            <a:solidFill>
              <a:schemeClr val="accent1"/>
            </a:solidFill>
            <a:ln w="19904">
              <a:noFill/>
            </a:ln>
          </c:spPr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Екатеринбург</c:v>
                </c:pt>
                <c:pt idx="1">
                  <c:v>Новосибирск</c:v>
                </c:pt>
                <c:pt idx="2">
                  <c:v>Казань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70.5</c:v>
                </c:pt>
                <c:pt idx="1">
                  <c:v>73.7</c:v>
                </c:pt>
                <c:pt idx="2">
                  <c:v>69.400000000000006</c:v>
                </c:pt>
              </c:numCache>
            </c:numRef>
          </c:val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Интернет-планшет</c:v>
                </c:pt>
              </c:strCache>
            </c:strRef>
          </c:tx>
          <c:spPr>
            <a:solidFill>
              <a:srgbClr val="00A5C5"/>
            </a:solidFill>
            <a:ln w="19904">
              <a:noFill/>
            </a:ln>
          </c:spPr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Екатеринбург</c:v>
                </c:pt>
                <c:pt idx="1">
                  <c:v>Новосибирск</c:v>
                </c:pt>
                <c:pt idx="2">
                  <c:v>Казань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</c:v>
                </c:pt>
                <c:pt idx="1">
                  <c:v>48.5</c:v>
                </c:pt>
                <c:pt idx="2">
                  <c:v>51</c:v>
                </c:pt>
              </c:numCache>
            </c:numRef>
          </c:val>
        </c:ser>
        <c:ser>
          <c:idx val="10"/>
          <c:order val="2"/>
          <c:tx>
            <c:strRef>
              <c:f>Sheet1!$D$1</c:f>
              <c:strCache>
                <c:ptCount val="1"/>
                <c:pt idx="0">
                  <c:v>Обычный мобильный телефон</c:v>
                </c:pt>
              </c:strCache>
            </c:strRef>
          </c:tx>
          <c:spPr>
            <a:solidFill>
              <a:srgbClr val="969696"/>
            </a:solidFill>
            <a:ln w="19904">
              <a:noFill/>
            </a:ln>
          </c:spPr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Екатеринбург</c:v>
                </c:pt>
                <c:pt idx="1">
                  <c:v>Новосибирск</c:v>
                </c:pt>
                <c:pt idx="2">
                  <c:v>Казань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28.2</c:v>
                </c:pt>
                <c:pt idx="1">
                  <c:v>25.2</c:v>
                </c:pt>
                <c:pt idx="2">
                  <c:v>30.9</c:v>
                </c:pt>
              </c:numCache>
            </c:numRef>
          </c:val>
        </c:ser>
        <c:dLbls>
          <c:showVal val="1"/>
        </c:dLbls>
        <c:gapWidth val="80"/>
        <c:axId val="134690688"/>
        <c:axId val="134692224"/>
      </c:barChart>
      <c:catAx>
        <c:axId val="134690688"/>
        <c:scaling>
          <c:orientation val="minMax"/>
        </c:scaling>
        <c:axPos val="b"/>
        <c:tickLblPos val="none"/>
        <c:crossAx val="134692224"/>
        <c:crosses val="autoZero"/>
        <c:auto val="1"/>
        <c:lblAlgn val="ctr"/>
        <c:lblOffset val="100"/>
      </c:catAx>
      <c:valAx>
        <c:axId val="134692224"/>
        <c:scaling>
          <c:orientation val="minMax"/>
          <c:min val="0"/>
        </c:scaling>
        <c:delete val="1"/>
        <c:axPos val="l"/>
        <c:numFmt formatCode="General" sourceLinked="1"/>
        <c:tickLblPos val="none"/>
        <c:crossAx val="134690688"/>
        <c:crosses val="autoZero"/>
        <c:crossBetween val="between"/>
        <c:majorUnit val="5"/>
        <c:minorUnit val="5"/>
      </c:valAx>
    </c:plotArea>
    <c:legend>
      <c:legendPos val="b"/>
      <c:layout>
        <c:manualLayout>
          <c:xMode val="edge"/>
          <c:yMode val="edge"/>
          <c:x val="0.62532491645005905"/>
          <c:y val="2.4346206797890117E-3"/>
          <c:w val="0.37122162737456038"/>
          <c:h val="0.19237848168363003"/>
        </c:manualLayout>
      </c:layout>
      <c:spPr>
        <a:solidFill>
          <a:schemeClr val="accent3"/>
        </a:solidFill>
        <a:ln w="9952">
          <a:solidFill>
            <a:srgbClr val="C0C0C0"/>
          </a:solidFill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25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0474406991260924"/>
          <c:y val="3.9215686274509812E-3"/>
          <c:w val="0.76279650436956381"/>
          <c:h val="0.91670968480003945"/>
        </c:manualLayout>
      </c:layout>
      <c:barChart>
        <c:barDir val="bar"/>
        <c:grouping val="clustered"/>
        <c:ser>
          <c:idx val="2"/>
          <c:order val="0"/>
          <c:tx>
            <c:strRef>
              <c:f>Sheet1!$C$1</c:f>
              <c:strCache>
                <c:ptCount val="1"/>
              </c:strCache>
            </c:strRef>
          </c:tx>
          <c:spPr>
            <a:noFill/>
            <a:ln w="26914">
              <a:noFill/>
            </a:ln>
          </c:spPr>
          <c:dLbls>
            <c:numFmt formatCode="0" sourceLinked="0"/>
            <c:spPr>
              <a:solidFill>
                <a:schemeClr val="tx2">
                  <a:lumMod val="75000"/>
                </a:schemeClr>
              </a:solidFill>
              <a:ln w="25400" cap="flat" cmpd="sng">
                <a:noFill/>
                <a:prstDash val="solid"/>
                <a:round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chemeClr val="accent3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Sheet1!$B$2:$B$25</c:f>
              <c:strCache>
                <c:ptCount val="23"/>
                <c:pt idx="0">
                  <c:v>Мужчины</c:v>
                </c:pt>
                <c:pt idx="1">
                  <c:v>Женщины</c:v>
                </c:pt>
                <c:pt idx="3">
                  <c:v> 12-17</c:v>
                </c:pt>
                <c:pt idx="4">
                  <c:v>18-24</c:v>
                </c:pt>
                <c:pt idx="5">
                  <c:v>25-34</c:v>
                </c:pt>
                <c:pt idx="6">
                  <c:v>35-44</c:v>
                </c:pt>
                <c:pt idx="7">
                  <c:v>45-54</c:v>
                </c:pt>
                <c:pt idx="8">
                  <c:v>55-64</c:v>
                </c:pt>
                <c:pt idx="10">
                  <c:v>Один</c:v>
                </c:pt>
                <c:pt idx="11">
                  <c:v>Два</c:v>
                </c:pt>
                <c:pt idx="12">
                  <c:v>Три и более</c:v>
                </c:pt>
                <c:pt idx="14">
                  <c:v>Работают</c:v>
                </c:pt>
                <c:pt idx="15">
                  <c:v>Не работают</c:v>
                </c:pt>
                <c:pt idx="17">
                  <c:v>Руководители</c:v>
                </c:pt>
                <c:pt idx="18">
                  <c:v>Специалисты</c:v>
                </c:pt>
                <c:pt idx="19">
                  <c:v>Служащие</c:v>
                </c:pt>
                <c:pt idx="20">
                  <c:v>Рабочие</c:v>
                </c:pt>
                <c:pt idx="21">
                  <c:v>Учащиеся</c:v>
                </c:pt>
                <c:pt idx="22">
                  <c:v>Домохозяйки</c:v>
                </c:pt>
              </c:strCache>
            </c:str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123</c:v>
                </c:pt>
                <c:pt idx="1">
                  <c:v>128</c:v>
                </c:pt>
                <c:pt idx="3">
                  <c:v>140</c:v>
                </c:pt>
                <c:pt idx="4">
                  <c:v>135</c:v>
                </c:pt>
                <c:pt idx="5">
                  <c:v>117</c:v>
                </c:pt>
                <c:pt idx="6">
                  <c:v>124</c:v>
                </c:pt>
                <c:pt idx="7">
                  <c:v>129</c:v>
                </c:pt>
                <c:pt idx="8">
                  <c:v>119</c:v>
                </c:pt>
                <c:pt idx="10">
                  <c:v>130</c:v>
                </c:pt>
                <c:pt idx="11">
                  <c:v>119</c:v>
                </c:pt>
                <c:pt idx="12">
                  <c:v>127</c:v>
                </c:pt>
                <c:pt idx="14">
                  <c:v>121</c:v>
                </c:pt>
                <c:pt idx="15">
                  <c:v>138</c:v>
                </c:pt>
                <c:pt idx="17">
                  <c:v>125</c:v>
                </c:pt>
                <c:pt idx="18">
                  <c:v>119</c:v>
                </c:pt>
                <c:pt idx="19">
                  <c:v>124</c:v>
                </c:pt>
                <c:pt idx="20">
                  <c:v>117</c:v>
                </c:pt>
                <c:pt idx="21">
                  <c:v>141</c:v>
                </c:pt>
                <c:pt idx="22">
                  <c:v>135</c:v>
                </c:pt>
              </c:numCache>
            </c:numRef>
          </c:val>
        </c:ser>
        <c:dLbls>
          <c:showVal val="1"/>
        </c:dLbls>
        <c:gapWidth val="40"/>
        <c:axId val="134654976"/>
        <c:axId val="134820608"/>
      </c:barChart>
      <c:catAx>
        <c:axId val="134654976"/>
        <c:scaling>
          <c:orientation val="maxMin"/>
        </c:scaling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numFmt formatCode="General" sourceLinked="1"/>
        <c:majorTickMark val="none"/>
        <c:tickLblPos val="low"/>
        <c:spPr>
          <a:ln w="13457">
            <a:solidFill>
              <a:schemeClr val="bg2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4820608"/>
        <c:crossesAt val="0"/>
        <c:lblAlgn val="ctr"/>
        <c:lblOffset val="100"/>
        <c:tickLblSkip val="1"/>
        <c:tickMarkSkip val="1"/>
      </c:catAx>
      <c:valAx>
        <c:axId val="134820608"/>
        <c:scaling>
          <c:orientation val="minMax"/>
          <c:max val="155"/>
          <c:min val="115"/>
        </c:scaling>
        <c:axPos val="b"/>
        <c:title>
          <c:tx>
            <c:rich>
              <a:bodyPr/>
              <a:lstStyle/>
              <a:p>
                <a:pPr>
                  <a:defRPr>
                    <a:solidFill>
                      <a:schemeClr val="bg2">
                        <a:lumMod val="75000"/>
                      </a:schemeClr>
                    </a:solidFill>
                  </a:defRPr>
                </a:pPr>
                <a:r>
                  <a:rPr lang="ru-RU" dirty="0" smtClean="0">
                    <a:solidFill>
                      <a:schemeClr val="bg2">
                        <a:lumMod val="75000"/>
                      </a:schemeClr>
                    </a:solidFill>
                  </a:rPr>
                  <a:t>минут</a:t>
                </a:r>
                <a:endParaRPr lang="ru-RU" dirty="0">
                  <a:solidFill>
                    <a:schemeClr val="bg2">
                      <a:lumMod val="75000"/>
                    </a:schemeClr>
                  </a:solidFill>
                </a:endParaRPr>
              </a:p>
            </c:rich>
          </c:tx>
          <c:layout/>
        </c:title>
        <c:numFmt formatCode="General" sourceLinked="1"/>
        <c:minorTickMark val="out"/>
        <c:tickLblPos val="nextTo"/>
        <c:spPr>
          <a:ln w="10093">
            <a:solidFill>
              <a:schemeClr val="bg2"/>
            </a:solidFill>
          </a:ln>
        </c:spPr>
        <c:txPr>
          <a:bodyPr/>
          <a:lstStyle/>
          <a:p>
            <a:pPr>
              <a:defRPr sz="1000" b="0">
                <a:solidFill>
                  <a:schemeClr val="bg2"/>
                </a:solidFill>
              </a:defRPr>
            </a:pPr>
            <a:endParaRPr lang="ru-RU"/>
          </a:p>
        </c:txPr>
        <c:crossAx val="134654976"/>
        <c:crosses val="max"/>
        <c:crossBetween val="between"/>
        <c:minorUnit val="1"/>
      </c:valAx>
    </c:plotArea>
    <c:plotVisOnly val="1"/>
    <c:dispBlanksAs val="gap"/>
  </c:chart>
  <c:spPr>
    <a:noFill/>
    <a:ln>
      <a:noFill/>
    </a:ln>
  </c:spPr>
  <c:txPr>
    <a:bodyPr/>
    <a:lstStyle/>
    <a:p>
      <a:pPr>
        <a:defRPr sz="106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712909606245048"/>
          <c:y val="2.1786492374727671E-3"/>
          <c:w val="0.39161157092496046"/>
          <c:h val="0.98674731985032449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         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84.2</c:v>
                </c:pt>
                <c:pt idx="1">
                  <c:v>36.4</c:v>
                </c:pt>
                <c:pt idx="2">
                  <c:v>4.2</c:v>
                </c:pt>
                <c:pt idx="3">
                  <c:v>1.8</c:v>
                </c:pt>
                <c:pt idx="4">
                  <c:v>7.4</c:v>
                </c:pt>
                <c:pt idx="5">
                  <c:v>4.8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         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83.1</c:v>
                </c:pt>
                <c:pt idx="1">
                  <c:v>51.6</c:v>
                </c:pt>
                <c:pt idx="2">
                  <c:v>1.7</c:v>
                </c:pt>
                <c:pt idx="3">
                  <c:v>2.1</c:v>
                </c:pt>
                <c:pt idx="4">
                  <c:v>6.7</c:v>
                </c:pt>
                <c:pt idx="5">
                  <c:v>5.6</c:v>
                </c:pt>
              </c:numCache>
            </c:numRef>
          </c:val>
        </c:ser>
        <c:dLbls>
          <c:showVal val="1"/>
        </c:dLbls>
        <c:axId val="85031552"/>
        <c:axId val="85037440"/>
      </c:barChart>
      <c:catAx>
        <c:axId val="85031552"/>
        <c:scaling>
          <c:orientation val="maxMin"/>
        </c:scaling>
        <c:delete val="1"/>
        <c:axPos val="l"/>
        <c:numFmt formatCode="General" sourceLinked="1"/>
        <c:majorTickMark val="none"/>
        <c:tickLblPos val="none"/>
        <c:crossAx val="85037440"/>
        <c:crosses val="autoZero"/>
        <c:lblAlgn val="ctr"/>
        <c:lblOffset val="100"/>
        <c:tickLblSkip val="1"/>
        <c:tickMarkSkip val="1"/>
      </c:catAx>
      <c:valAx>
        <c:axId val="85037440"/>
        <c:scaling>
          <c:orientation val="minMax"/>
          <c:max val="119"/>
          <c:min val="0"/>
        </c:scaling>
        <c:axPos val="t"/>
        <c:numFmt formatCode="General" sourceLinked="1"/>
        <c:majorTickMark val="none"/>
        <c:tickLblPos val="none"/>
        <c:spPr>
          <a:ln w="8769">
            <a:noFill/>
          </a:ln>
        </c:spPr>
        <c:crossAx val="85031552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1507479861911233E-3"/>
          <c:y val="1.1538461538461541E-2"/>
          <c:w val="0.79746835443037978"/>
          <c:h val="0.85384615384615381"/>
        </c:manualLayout>
      </c:layout>
      <c:barChart>
        <c:barDir val="col"/>
        <c:grouping val="percentStacked"/>
        <c:ser>
          <c:idx val="14"/>
          <c:order val="0"/>
          <c:tx>
            <c:strRef>
              <c:f>Sheet1!$A$2</c:f>
              <c:strCache>
                <c:ptCount val="1"/>
                <c:pt idx="0">
                  <c:v>Менее года</c:v>
                </c:pt>
              </c:strCache>
            </c:strRef>
          </c:tx>
          <c:spPr>
            <a:gradFill rotWithShape="0">
              <a:gsLst>
                <a:gs pos="0">
                  <a:srgbClr val="99CC00">
                    <a:gamma/>
                    <a:shade val="73725"/>
                    <a:invGamma/>
                  </a:srgbClr>
                </a:gs>
                <a:gs pos="50000">
                  <a:srgbClr val="99CC00"/>
                </a:gs>
                <a:gs pos="100000">
                  <a:srgbClr val="99CC00">
                    <a:gamma/>
                    <a:shade val="73725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dLbls>
            <c:dLbl>
              <c:idx val="8"/>
              <c:numFmt formatCode="0&quot;%&quot;" sourceLinked="0"/>
              <c:spPr>
                <a:noFill/>
                <a:ln w="24570">
                  <a:noFill/>
                </a:ln>
              </c:spPr>
              <c:txPr>
                <a:bodyPr/>
                <a:lstStyle/>
                <a:p>
                  <a:pPr>
                    <a:defRPr sz="1354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</c:dLbl>
            <c:dLbl>
              <c:idx val="12"/>
              <c:numFmt formatCode="0&quot;%&quot;" sourceLinked="0"/>
              <c:spPr>
                <a:noFill/>
                <a:ln w="24570">
                  <a:noFill/>
                </a:ln>
              </c:spPr>
              <c:txPr>
                <a:bodyPr/>
                <a:lstStyle/>
                <a:p>
                  <a:pPr>
                    <a:defRPr sz="1354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</c:dLbl>
            <c:dLbl>
              <c:idx val="16"/>
              <c:numFmt formatCode="0&quot;%&quot;" sourceLinked="0"/>
              <c:spPr>
                <a:noFill/>
                <a:ln w="24570">
                  <a:noFill/>
                </a:ln>
              </c:spPr>
              <c:txPr>
                <a:bodyPr/>
                <a:lstStyle/>
                <a:p>
                  <a:pPr>
                    <a:defRPr sz="1354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</c:dLbl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3.7</c:v>
                </c:pt>
                <c:pt idx="1">
                  <c:v>2.6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1-3 года</c:v>
                </c:pt>
              </c:strCache>
            </c:strRef>
          </c:tx>
          <c:spPr>
            <a:gradFill rotWithShape="0">
              <a:gsLst>
                <a:gs pos="0">
                  <a:srgbClr val="969696">
                    <a:gamma/>
                    <a:shade val="7372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73725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dLbls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9.6999999999999993</c:v>
                </c:pt>
                <c:pt idx="1">
                  <c:v>5.6</c:v>
                </c:pt>
                <c:pt idx="2">
                  <c:v>7.4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3-5 лет</c:v>
                </c:pt>
              </c:strCache>
            </c:strRef>
          </c:tx>
          <c:spPr>
            <a:gradFill rotWithShape="0">
              <a:gsLst>
                <a:gs pos="0">
                  <a:srgbClr val="FFCC00">
                    <a:gamma/>
                    <a:shade val="79608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79608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showVal val="1"/>
            </c:dLbl>
            <c:dLbl>
              <c:idx val="4"/>
              <c:showVal val="1"/>
            </c:dLbl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19.899999999999999</c:v>
                </c:pt>
                <c:pt idx="1">
                  <c:v>10.6</c:v>
                </c:pt>
                <c:pt idx="2">
                  <c:v>16.899999999999999</c:v>
                </c:pt>
              </c:numCache>
            </c:numRef>
          </c:val>
        </c:ser>
        <c:ser>
          <c:idx val="2"/>
          <c:order val="3"/>
          <c:tx>
            <c:strRef>
              <c:f>Sheet1!$A$5</c:f>
              <c:strCache>
                <c:ptCount val="1"/>
                <c:pt idx="0">
                  <c:v>5-10 лет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61176"/>
                    <a:invGamma/>
                  </a:srgbClr>
                </a:gs>
                <a:gs pos="100000">
                  <a:srgbClr val="00A5C5"/>
                </a:gs>
              </a:gsLst>
              <a:lin ang="0" scaled="1"/>
            </a:gradFill>
            <a:ln w="24570">
              <a:noFill/>
            </a:ln>
          </c:spPr>
          <c:dLbls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35.799999999999997</c:v>
                </c:pt>
                <c:pt idx="1">
                  <c:v>35.299999999999997</c:v>
                </c:pt>
                <c:pt idx="2">
                  <c:v>36.200000000000003</c:v>
                </c:pt>
              </c:numCache>
            </c:numRef>
          </c:val>
        </c:ser>
        <c:ser>
          <c:idx val="10"/>
          <c:order val="4"/>
          <c:tx>
            <c:strRef>
              <c:f>Sheet1!$A$6</c:f>
              <c:strCache>
                <c:ptCount val="1"/>
                <c:pt idx="0">
                  <c:v>Более 10 лет</c:v>
                </c:pt>
              </c:strCache>
            </c:strRef>
          </c:tx>
          <c:spPr>
            <a:gradFill rotWithShape="0">
              <a:gsLst>
                <a:gs pos="0">
                  <a:srgbClr val="E02A8F">
                    <a:gamma/>
                    <a:shade val="85098"/>
                    <a:invGamma/>
                  </a:srgbClr>
                </a:gs>
                <a:gs pos="50000">
                  <a:srgbClr val="E02A8F"/>
                </a:gs>
                <a:gs pos="100000">
                  <a:srgbClr val="E02A8F">
                    <a:gamma/>
                    <a:shade val="85098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dLbls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Sheet1!$B$6:$D$6</c:f>
              <c:numCache>
                <c:formatCode>General</c:formatCode>
                <c:ptCount val="3"/>
                <c:pt idx="0">
                  <c:v>23.1</c:v>
                </c:pt>
                <c:pt idx="1">
                  <c:v>35.6</c:v>
                </c:pt>
                <c:pt idx="2">
                  <c:v>29.9</c:v>
                </c:pt>
              </c:numCache>
            </c:numRef>
          </c:val>
        </c:ser>
        <c:dLbls>
          <c:showVal val="1"/>
        </c:dLbls>
        <c:gapWidth val="60"/>
        <c:overlap val="100"/>
        <c:serLines>
          <c:spPr>
            <a:ln w="12285">
              <a:solidFill>
                <a:srgbClr val="C0C0C0"/>
              </a:solidFill>
              <a:prstDash val="sysDash"/>
            </a:ln>
          </c:spPr>
        </c:serLines>
        <c:axId val="85171584"/>
        <c:axId val="85070976"/>
      </c:barChart>
      <c:catAx>
        <c:axId val="85171584"/>
        <c:scaling>
          <c:orientation val="minMax"/>
        </c:scaling>
        <c:axPos val="b"/>
        <c:numFmt formatCode="General" sourceLinked="1"/>
        <c:tickLblPos val="nextTo"/>
        <c:spPr>
          <a:ln w="9214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5070976"/>
        <c:crosses val="autoZero"/>
        <c:lblAlgn val="ctr"/>
        <c:lblOffset val="100"/>
        <c:tickLblSkip val="1"/>
        <c:tickMarkSkip val="1"/>
      </c:catAx>
      <c:valAx>
        <c:axId val="85070976"/>
        <c:scaling>
          <c:orientation val="minMax"/>
          <c:max val="1"/>
          <c:min val="0"/>
        </c:scaling>
        <c:delete val="1"/>
        <c:axPos val="l"/>
        <c:numFmt formatCode="0%" sourceLinked="1"/>
        <c:tickLblPos val="none"/>
        <c:crossAx val="85171584"/>
        <c:crosses val="autoZero"/>
        <c:crossBetween val="between"/>
      </c:valAx>
      <c:spPr>
        <a:noFill/>
        <a:ln w="24570">
          <a:noFill/>
        </a:ln>
      </c:spPr>
    </c:plotArea>
    <c:legend>
      <c:legendPos val="r"/>
      <c:layout>
        <c:manualLayout>
          <c:xMode val="edge"/>
          <c:yMode val="edge"/>
          <c:x val="0.79401611047180654"/>
          <c:y val="1.1538461538461541E-2"/>
          <c:w val="0.19332566168009205"/>
          <c:h val="0.87307692307692308"/>
        </c:manualLayout>
      </c:layout>
      <c:spPr>
        <a:noFill/>
        <a:ln w="12285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2319391634982542"/>
          <c:y val="1.9230769230770229E-3"/>
          <c:w val="0.67807351077315581"/>
          <c:h val="0.9"/>
        </c:manualLayout>
      </c:layout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только 1 компьютер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12663">
              <a:solidFill>
                <a:schemeClr val="accent1"/>
              </a:solidFill>
              <a:prstDash val="solid"/>
            </a:ln>
          </c:spPr>
          <c:dLbls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Sheet1!$A$2:$A$9</c:f>
              <c:strCache>
                <c:ptCount val="8"/>
                <c:pt idx="1">
                  <c:v>Россия, города 100 000+</c:v>
                </c:pt>
                <c:pt idx="2">
                  <c:v>Москва</c:v>
                </c:pt>
                <c:pt idx="3">
                  <c:v>С.-Петербург</c:v>
                </c:pt>
                <c:pt idx="5">
                  <c:v>Россия, города 100 000+</c:v>
                </c:pt>
                <c:pt idx="6">
                  <c:v>Москва</c:v>
                </c:pt>
                <c:pt idx="7">
                  <c:v>С.-Петербург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1">
                  <c:v>68.400000000000006</c:v>
                </c:pt>
                <c:pt idx="2">
                  <c:v>66.900000000000006</c:v>
                </c:pt>
                <c:pt idx="3">
                  <c:v>65.400000000000006</c:v>
                </c:pt>
                <c:pt idx="5">
                  <c:v>72.8</c:v>
                </c:pt>
                <c:pt idx="6">
                  <c:v>73.599999999999994</c:v>
                </c:pt>
                <c:pt idx="7">
                  <c:v>75.2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2 и больше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73725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12663">
              <a:solidFill>
                <a:schemeClr val="tx2"/>
              </a:solidFill>
              <a:prstDash val="solid"/>
            </a:ln>
          </c:spPr>
          <c:dLbls>
            <c:dLbl>
              <c:idx val="0"/>
              <c:showVal val="1"/>
            </c:dLbl>
            <c:dLbl>
              <c:idx val="3"/>
              <c:layout/>
              <c:showVal val="1"/>
            </c:dLbl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Sheet1!$A$2:$A$9</c:f>
              <c:strCache>
                <c:ptCount val="8"/>
                <c:pt idx="1">
                  <c:v>Россия, города 100 000+</c:v>
                </c:pt>
                <c:pt idx="2">
                  <c:v>Москва</c:v>
                </c:pt>
                <c:pt idx="3">
                  <c:v>С.-Петербург</c:v>
                </c:pt>
                <c:pt idx="5">
                  <c:v>Россия, города 100 000+</c:v>
                </c:pt>
                <c:pt idx="6">
                  <c:v>Москва</c:v>
                </c:pt>
                <c:pt idx="7">
                  <c:v>С.-Петербург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1">
                  <c:v>31.2</c:v>
                </c:pt>
                <c:pt idx="2">
                  <c:v>32.700000000000003</c:v>
                </c:pt>
                <c:pt idx="3">
                  <c:v>34.4</c:v>
                </c:pt>
                <c:pt idx="5">
                  <c:v>26.1</c:v>
                </c:pt>
                <c:pt idx="6">
                  <c:v>26</c:v>
                </c:pt>
                <c:pt idx="7">
                  <c:v>22.3</c:v>
                </c:pt>
              </c:numCache>
            </c:numRef>
          </c:val>
        </c:ser>
        <c:gapWidth val="80"/>
        <c:overlap val="100"/>
        <c:axId val="85219200"/>
        <c:axId val="85220736"/>
      </c:barChart>
      <c:catAx>
        <c:axId val="85219200"/>
        <c:scaling>
          <c:orientation val="maxMin"/>
        </c:scaling>
        <c:axPos val="l"/>
        <c:numFmt formatCode="General" sourceLinked="1"/>
        <c:tickLblPos val="nextTo"/>
        <c:spPr>
          <a:ln w="9497">
            <a:noFill/>
          </a:ln>
        </c:spPr>
        <c:txPr>
          <a:bodyPr rot="0" vert="horz"/>
          <a:lstStyle/>
          <a:p>
            <a:pPr>
              <a:defRPr sz="1396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5220736"/>
        <c:crosses val="autoZero"/>
        <c:auto val="1"/>
        <c:lblAlgn val="ctr"/>
        <c:lblOffset val="100"/>
        <c:tickLblSkip val="1"/>
        <c:tickMarkSkip val="1"/>
      </c:catAx>
      <c:valAx>
        <c:axId val="85220736"/>
        <c:scaling>
          <c:orientation val="minMax"/>
        </c:scaling>
        <c:delete val="1"/>
        <c:axPos val="t"/>
        <c:numFmt formatCode="0%" sourceLinked="1"/>
        <c:tickLblPos val="none"/>
        <c:crossAx val="85219200"/>
        <c:crosses val="autoZero"/>
        <c:crossBetween val="between"/>
      </c:valAx>
      <c:spPr>
        <a:noFill/>
        <a:ln w="25326">
          <a:noFill/>
        </a:ln>
      </c:spPr>
    </c:plotArea>
    <c:legend>
      <c:legendPos val="b"/>
      <c:layout>
        <c:manualLayout>
          <c:xMode val="edge"/>
          <c:yMode val="edge"/>
          <c:x val="0.38531719794569996"/>
          <c:y val="0.92428395882460357"/>
          <c:w val="0.57414448669203644"/>
          <c:h val="5.7692307692307723E-2"/>
        </c:manualLayout>
      </c:layout>
      <c:spPr>
        <a:solidFill>
          <a:schemeClr val="bg1"/>
        </a:solidFill>
        <a:ln w="12663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2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1697090798756398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75.5</c:v>
                </c:pt>
                <c:pt idx="1">
                  <c:v>100</c:v>
                </c:pt>
                <c:pt idx="2">
                  <c:v>96.6</c:v>
                </c:pt>
                <c:pt idx="3">
                  <c:v>94.7</c:v>
                </c:pt>
                <c:pt idx="4">
                  <c:v>90.5</c:v>
                </c:pt>
                <c:pt idx="5">
                  <c:v>81.099999999999994</c:v>
                </c:pt>
                <c:pt idx="6">
                  <c:v>61.1</c:v>
                </c:pt>
                <c:pt idx="7">
                  <c:v>46.3</c:v>
                </c:pt>
                <c:pt idx="8">
                  <c:v>100</c:v>
                </c:pt>
                <c:pt idx="9">
                  <c:v>100</c:v>
                </c:pt>
                <c:pt idx="10">
                  <c:v>99.3</c:v>
                </c:pt>
                <c:pt idx="11">
                  <c:v>93.6</c:v>
                </c:pt>
                <c:pt idx="12">
                  <c:v>73.5</c:v>
                </c:pt>
                <c:pt idx="13">
                  <c:v>53.8</c:v>
                </c:pt>
                <c:pt idx="14">
                  <c:v>19.100000000000001</c:v>
                </c:pt>
              </c:numCache>
            </c:numRef>
          </c:val>
        </c:ser>
        <c:dLbls>
          <c:showVal val="1"/>
        </c:dLbls>
        <c:axId val="85261696"/>
        <c:axId val="85312640"/>
      </c:barChart>
      <c:catAx>
        <c:axId val="8526169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5312640"/>
        <c:crosses val="autoZero"/>
        <c:lblAlgn val="ctr"/>
        <c:lblOffset val="100"/>
        <c:tickLblSkip val="1"/>
        <c:tickMarkSkip val="1"/>
      </c:catAx>
      <c:valAx>
        <c:axId val="85312640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535">
            <a:noFill/>
          </a:ln>
        </c:spPr>
        <c:crossAx val="85261696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2315934370906538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dPt>
            <c:idx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76.900000000000006</c:v>
                </c:pt>
                <c:pt idx="1">
                  <c:v>98.2</c:v>
                </c:pt>
                <c:pt idx="2">
                  <c:v>94.3</c:v>
                </c:pt>
                <c:pt idx="3">
                  <c:v>95.5</c:v>
                </c:pt>
                <c:pt idx="4">
                  <c:v>90.8</c:v>
                </c:pt>
                <c:pt idx="5">
                  <c:v>80.8</c:v>
                </c:pt>
                <c:pt idx="6">
                  <c:v>62.2</c:v>
                </c:pt>
                <c:pt idx="7">
                  <c:v>39.5</c:v>
                </c:pt>
                <c:pt idx="8">
                  <c:v>97.4</c:v>
                </c:pt>
                <c:pt idx="9">
                  <c:v>100</c:v>
                </c:pt>
                <c:pt idx="10">
                  <c:v>98.9</c:v>
                </c:pt>
                <c:pt idx="11">
                  <c:v>92.7</c:v>
                </c:pt>
                <c:pt idx="12">
                  <c:v>78.2</c:v>
                </c:pt>
                <c:pt idx="13">
                  <c:v>59.7</c:v>
                </c:pt>
                <c:pt idx="14">
                  <c:v>23.8</c:v>
                </c:pt>
              </c:numCache>
            </c:numRef>
          </c:val>
        </c:ser>
        <c:dLbls>
          <c:showVal val="1"/>
        </c:dLbls>
        <c:axId val="85490688"/>
        <c:axId val="85492480"/>
      </c:barChart>
      <c:catAx>
        <c:axId val="85490688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5492480"/>
        <c:crosses val="autoZero"/>
        <c:lblAlgn val="ctr"/>
        <c:lblOffset val="100"/>
        <c:tickLblSkip val="1"/>
        <c:tickMarkSkip val="1"/>
      </c:catAx>
      <c:valAx>
        <c:axId val="85492480"/>
        <c:scaling>
          <c:orientation val="minMax"/>
          <c:max val="100"/>
          <c:min val="0"/>
        </c:scaling>
        <c:axPos val="t"/>
        <c:numFmt formatCode="General" sourceLinked="1"/>
        <c:majorTickMark val="none"/>
        <c:tickLblPos val="none"/>
        <c:spPr>
          <a:ln w="9535">
            <a:noFill/>
          </a:ln>
        </c:spPr>
        <c:crossAx val="85490688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0.27025</cdr:x>
      <cdr:y>0.71175</cdr:y>
    </cdr:from>
    <cdr:to>
      <cdr:x>0.274</cdr:x>
      <cdr:y>0.74975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00491" y="3213444"/>
          <a:ext cx="29147" cy="1715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0.01075</cdr:x>
      <cdr:y>0.0325</cdr:y>
    </cdr:from>
    <cdr:to>
      <cdr:x>0.20075</cdr:x>
      <cdr:y>0.094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789" y="160973"/>
          <a:ext cx="1427892" cy="304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ДОМА</a:t>
          </a:r>
        </a:p>
      </cdr:txBody>
    </cdr:sp>
  </cdr:relSizeAnchor>
  <cdr:relSizeAnchor xmlns:cdr="http://schemas.openxmlformats.org/drawingml/2006/chartDrawing">
    <cdr:from>
      <cdr:x>0.01225</cdr:x>
      <cdr:y>0.46525</cdr:y>
    </cdr:from>
    <cdr:to>
      <cdr:x>0.561</cdr:x>
      <cdr:y>0.52675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62" y="2304383"/>
          <a:ext cx="4123979" cy="304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НА </a:t>
          </a:r>
          <a:r>
            <a:rPr lang="ru-RU" sz="1200" b="1" i="0" u="none" strike="noStrike" baseline="0" smtClean="0">
              <a:solidFill>
                <a:srgbClr val="000000"/>
              </a:solidFill>
              <a:latin typeface="Arial"/>
              <a:cs typeface="Arial"/>
            </a:rPr>
            <a:t>РАБОТЕ </a:t>
          </a:r>
          <a:endParaRPr lang="ru-RU" sz="12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0.01075</cdr:x>
      <cdr:y>0.0325</cdr:y>
    </cdr:from>
    <cdr:to>
      <cdr:x>0.20075</cdr:x>
      <cdr:y>0.094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789" y="160973"/>
          <a:ext cx="1427892" cy="304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ДОМА</a:t>
          </a:r>
        </a:p>
      </cdr:txBody>
    </cdr:sp>
  </cdr:relSizeAnchor>
  <cdr:relSizeAnchor xmlns:cdr="http://schemas.openxmlformats.org/drawingml/2006/chartDrawing">
    <cdr:from>
      <cdr:x>0.01225</cdr:x>
      <cdr:y>0.46525</cdr:y>
    </cdr:from>
    <cdr:to>
      <cdr:x>0.561</cdr:x>
      <cdr:y>0.52675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62" y="2304383"/>
          <a:ext cx="4123979" cy="304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НА </a:t>
          </a:r>
          <a:r>
            <a:rPr lang="ru-RU" sz="1200" b="1" i="0" u="none" strike="noStrike" baseline="0" smtClean="0">
              <a:solidFill>
                <a:srgbClr val="000000"/>
              </a:solidFill>
              <a:latin typeface="Arial"/>
              <a:cs typeface="Arial"/>
            </a:rPr>
            <a:t>РАБОТЕ </a:t>
          </a:r>
          <a:endParaRPr lang="ru-RU" sz="12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F07CD-B50D-4C70-9962-1EB2C6FFBB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65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10223-9CFE-4BD8-9236-B24E3A650899}" type="slidenum">
              <a:rPr lang="ru-RU"/>
              <a:pPr/>
              <a:t>1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15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15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15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0536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62CEDD-245F-4556-8D18-7F015DB57A6B}" type="slidenum">
              <a:rPr lang="ru-RU"/>
              <a:pPr/>
              <a:t>20</a:t>
            </a:fld>
            <a:endParaRPr lang="ru-RU"/>
          </a:p>
        </p:txBody>
      </p:sp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7A8F03-58A9-44AF-B277-B2A89DA8D115}" type="slidenum">
              <a:rPr lang="ru-RU" sz="1200"/>
              <a:pPr algn="r"/>
              <a:t>20</a:t>
            </a:fld>
            <a:endParaRPr lang="ru-RU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u="sng" dirty="0"/>
              <a:t>доход &lt;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Не хватает денег даже на еду  +  Хватает на еду, но покупать одежду не могут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 smtClean="0"/>
              <a:t>средний </a:t>
            </a:r>
            <a:r>
              <a:rPr lang="ru-RU" u="sng" dirty="0"/>
              <a:t>доход</a:t>
            </a:r>
            <a:r>
              <a:rPr lang="ru-RU" dirty="0"/>
              <a:t>» включает </a:t>
            </a:r>
            <a:r>
              <a:rPr lang="ru-RU" dirty="0" smtClean="0"/>
              <a:t>категорию</a:t>
            </a:r>
            <a:r>
              <a:rPr lang="ru-RU" dirty="0"/>
              <a:t>:</a:t>
            </a:r>
          </a:p>
          <a:p>
            <a:r>
              <a:rPr lang="ru-RU" dirty="0"/>
              <a:t>Хватает денег на еду и одежду, но не 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/>
              <a:t>доход &gt;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вещи, но не могут покупать все, что захотят  + Полный достаток, не </a:t>
            </a:r>
            <a:r>
              <a:rPr lang="ru-RU" dirty="0" smtClean="0"/>
              <a:t>ограничены </a:t>
            </a:r>
            <a:r>
              <a:rPr lang="ru-RU" dirty="0"/>
              <a:t>в </a:t>
            </a:r>
            <a:r>
              <a:rPr lang="ru-RU" dirty="0" smtClean="0"/>
              <a:t>средствах</a:t>
            </a:r>
            <a:r>
              <a:rPr lang="ru-RU" dirty="0"/>
              <a:t>	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21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21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21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9CF49-484B-4316-A0EF-FF96B547941F}" type="slidenum">
              <a:rPr lang="ru-RU"/>
              <a:pPr/>
              <a:t>27</a:t>
            </a:fld>
            <a:endParaRPr lang="ru-RU"/>
          </a:p>
        </p:txBody>
      </p:sp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0DD95D-86BD-4AD2-B2C0-A5D0C5CB200E}" type="slidenum">
              <a:rPr lang="ru-RU" sz="1200"/>
              <a:pPr algn="r"/>
              <a:t>27</a:t>
            </a:fld>
            <a:endParaRPr lang="ru-RU" sz="12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3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0536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62CEDD-245F-4556-8D18-7F015DB57A6B}" type="slidenum">
              <a:rPr lang="ru-RU"/>
              <a:pPr/>
              <a:t>10</a:t>
            </a:fld>
            <a:endParaRPr lang="ru-RU"/>
          </a:p>
        </p:txBody>
      </p:sp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7A8F03-58A9-44AF-B277-B2A89DA8D115}" type="slidenum">
              <a:rPr lang="ru-RU" sz="1200"/>
              <a:pPr algn="r"/>
              <a:t>10</a:t>
            </a:fld>
            <a:endParaRPr lang="ru-RU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u="sng" dirty="0"/>
              <a:t>доход &lt;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Не хватает денег даже на еду  +  Хватает на еду, но покупать одежду не могут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 smtClean="0"/>
              <a:t>средний </a:t>
            </a:r>
            <a:r>
              <a:rPr lang="ru-RU" u="sng" dirty="0"/>
              <a:t>доход</a:t>
            </a:r>
            <a:r>
              <a:rPr lang="ru-RU" dirty="0"/>
              <a:t>» включает </a:t>
            </a:r>
            <a:r>
              <a:rPr lang="ru-RU" dirty="0" smtClean="0"/>
              <a:t>категорию</a:t>
            </a:r>
            <a:r>
              <a:rPr lang="ru-RU" dirty="0"/>
              <a:t>:</a:t>
            </a:r>
          </a:p>
          <a:p>
            <a:r>
              <a:rPr lang="ru-RU" dirty="0"/>
              <a:t>Хватает денег на еду и одежду, но не 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/>
              <a:t>доход &gt;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вещи, но не могут покупать все, что захотят  + Полный достаток, не </a:t>
            </a:r>
            <a:r>
              <a:rPr lang="ru-RU" dirty="0" smtClean="0"/>
              <a:t>ограничены </a:t>
            </a:r>
            <a:r>
              <a:rPr lang="ru-RU" dirty="0"/>
              <a:t>в </a:t>
            </a:r>
            <a:r>
              <a:rPr lang="ru-RU" dirty="0" smtClean="0"/>
              <a:t>средствах</a:t>
            </a:r>
            <a:r>
              <a:rPr lang="ru-RU" dirty="0"/>
              <a:t>	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11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11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11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vnz_234h cop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888"/>
            <a:ext cx="9140825" cy="685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8677" name="Рисунок 17" descr="Kantar Network.jp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4909" t="22751" r="5074" b="10513"/>
          <a:stretch>
            <a:fillRect/>
          </a:stretch>
        </p:blipFill>
        <p:spPr bwMode="auto">
          <a:xfrm>
            <a:off x="1259632" y="6453336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900113" y="4437063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00113" y="5445125"/>
            <a:ext cx="6400800" cy="554038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092825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6FA7B1-28AB-4788-9A20-EC60537F0B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1F7B28-182E-4BE5-B7BD-F5F895EE6A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19D4E1-56E2-4FA0-9256-5AB3F788F9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2C7AA1-604F-46F2-A0A9-AA1C9368B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CDB442-F2F6-46EE-8917-F2B4925401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E751D-E951-4694-8146-B30152F8B5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2ываыcopy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5A5719D-327D-49A7-922B-B84A94916E10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</p:sldLayoutIdLst>
  <p:transition>
    <p:pull dir="r"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1069975" indent="-3571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3pPr>
      <a:lvl4pPr marL="1430338" indent="-358775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4pPr>
      <a:lvl5pPr marL="17891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5pPr>
      <a:lvl6pPr marL="22463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6pPr>
      <a:lvl7pPr marL="27035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7pPr>
      <a:lvl8pPr marL="31607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8pPr>
      <a:lvl9pPr marL="36179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9.xml"/><Relationship Id="rId4" Type="http://schemas.openxmlformats.org/officeDocument/2006/relationships/chart" Target="../charts/char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w1t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560" y="5013176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r>
              <a:rPr lang="ru-RU">
                <a:solidFill>
                  <a:schemeClr val="tx1"/>
                </a:solidFill>
              </a:rPr>
              <a:t/>
            </a:r>
            <a:br>
              <a:rPr lang="ru-RU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Аудитория Интернета </a:t>
            </a:r>
            <a:r>
              <a:rPr lang="ru-RU" dirty="0">
                <a:solidFill>
                  <a:schemeClr val="tx1"/>
                </a:solidFill>
              </a:rPr>
              <a:t>в целом</a:t>
            </a:r>
          </a:p>
        </p:txBody>
      </p:sp>
      <p:pic>
        <p:nvPicPr>
          <p:cNvPr id="79879" name="Рисунок 17" descr="Kantar Network.jpg"/>
          <p:cNvPicPr preferRelativeResize="0"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54304703"/>
              </p:ext>
            </p:extLst>
          </p:nvPr>
        </p:nvGraphicFramePr>
        <p:xfrm>
          <a:off x="5343524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64771578"/>
              </p:ext>
            </p:extLst>
          </p:nvPr>
        </p:nvGraphicFramePr>
        <p:xfrm>
          <a:off x="8076728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3 410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2 246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1 165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227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729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2 454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1 128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1 761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83351809"/>
              </p:ext>
            </p:extLst>
          </p:nvPr>
        </p:nvGraphicFramePr>
        <p:xfrm>
          <a:off x="2751137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Objec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5603834"/>
              </p:ext>
            </p:extLst>
          </p:nvPr>
        </p:nvGraphicFramePr>
        <p:xfrm>
          <a:off x="260668" y="1799974"/>
          <a:ext cx="3316300" cy="443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080741"/>
              </p:ext>
            </p:extLst>
          </p:nvPr>
        </p:nvGraphicFramePr>
        <p:xfrm>
          <a:off x="2964160" y="1844828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45 946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28 989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16 957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2 428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8 367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35 152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3 520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15 715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22 963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</a:t>
            </a:r>
            <a:r>
              <a:rPr lang="ru-RU" sz="2400"/>
              <a:t/>
            </a:r>
            <a:br>
              <a:rPr lang="ru-RU" sz="24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14775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39286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64520" name="Line 7"/>
          <p:cNvSpPr>
            <a:spLocks noChangeShapeType="1"/>
          </p:cNvSpPr>
          <p:nvPr/>
        </p:nvSpPr>
        <p:spPr bwMode="auto">
          <a:xfrm>
            <a:off x="225425" y="22764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2" name="Line 9"/>
          <p:cNvSpPr>
            <a:spLocks noChangeShapeType="1"/>
          </p:cNvSpPr>
          <p:nvPr/>
        </p:nvSpPr>
        <p:spPr bwMode="auto">
          <a:xfrm rot="5400000">
            <a:off x="13049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3" name="Line 10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5" name="Rectangle 12"/>
          <p:cNvSpPr>
            <a:spLocks noChangeArrowheads="1"/>
          </p:cNvSpPr>
          <p:nvPr/>
        </p:nvSpPr>
        <p:spPr bwMode="auto">
          <a:xfrm>
            <a:off x="900113" y="6453188"/>
            <a:ext cx="56880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i="1">
                <a:solidFill>
                  <a:srgbClr val="6E6E6E"/>
                </a:solidFill>
              </a:rPr>
              <a:t>Доход </a:t>
            </a:r>
            <a:r>
              <a:rPr lang="ru-RU" sz="1000" i="1" smtClean="0">
                <a:solidFill>
                  <a:srgbClr val="6E6E6E"/>
                </a:solidFill>
              </a:rPr>
              <a:t>рассматривается </a:t>
            </a:r>
            <a:r>
              <a:rPr lang="ru-RU" sz="1000" i="1" dirty="0">
                <a:solidFill>
                  <a:srgbClr val="6E6E6E"/>
                </a:solidFill>
              </a:rPr>
              <a:t>как </a:t>
            </a:r>
            <a:r>
              <a:rPr lang="ru-RU" sz="1000" i="1">
                <a:solidFill>
                  <a:srgbClr val="6E6E6E"/>
                </a:solidFill>
              </a:rPr>
              <a:t>самооценка </a:t>
            </a:r>
            <a:r>
              <a:rPr lang="ru-RU" sz="1000" i="1" smtClean="0">
                <a:solidFill>
                  <a:srgbClr val="6E6E6E"/>
                </a:solidFill>
              </a:rPr>
              <a:t>материального </a:t>
            </a:r>
            <a:r>
              <a:rPr lang="ru-RU" sz="1000" i="1" dirty="0">
                <a:solidFill>
                  <a:srgbClr val="6E6E6E"/>
                </a:solidFill>
              </a:rPr>
              <a:t>положения семьи</a:t>
            </a:r>
            <a:r>
              <a:rPr lang="ru-RU" sz="1000" i="1">
                <a:solidFill>
                  <a:srgbClr val="6E6E6E"/>
                </a:solidFill>
              </a:rPr>
              <a:t>, </a:t>
            </a:r>
            <a:r>
              <a:rPr lang="ru-RU" sz="1000" i="1" smtClean="0">
                <a:solidFill>
                  <a:srgbClr val="6E6E6E"/>
                </a:solidFill>
              </a:rPr>
              <a:t>среди </a:t>
            </a:r>
            <a:r>
              <a:rPr lang="ru-RU" sz="1000" i="1" dirty="0">
                <a:solidFill>
                  <a:srgbClr val="6E6E6E"/>
                </a:solidFill>
              </a:rPr>
              <a:t>населения 16+ </a:t>
            </a:r>
            <a:r>
              <a:rPr lang="ru-RU" sz="1000" i="1">
                <a:solidFill>
                  <a:srgbClr val="6E6E6E"/>
                </a:solidFill>
              </a:rPr>
              <a:t>(</a:t>
            </a:r>
            <a:r>
              <a:rPr lang="ru-RU" sz="1000" i="1" smtClean="0">
                <a:solidFill>
                  <a:srgbClr val="6E6E6E"/>
                </a:solidFill>
              </a:rPr>
              <a:t>подробнее </a:t>
            </a:r>
            <a:r>
              <a:rPr lang="ru-RU" sz="1000" i="1" dirty="0">
                <a:solidFill>
                  <a:srgbClr val="6E6E6E"/>
                </a:solidFill>
              </a:rPr>
              <a:t>см. заметки к слайду).</a:t>
            </a:r>
          </a:p>
        </p:txBody>
      </p:sp>
      <p:sp>
        <p:nvSpPr>
          <p:cNvPr id="64526" name="Line 8"/>
          <p:cNvSpPr>
            <a:spLocks noChangeShapeType="1"/>
          </p:cNvSpPr>
          <p:nvPr/>
        </p:nvSpPr>
        <p:spPr bwMode="auto">
          <a:xfrm rot="5400000">
            <a:off x="38195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7" name="Text Box 4"/>
          <p:cNvSpPr txBox="1">
            <a:spLocks noChangeArrowheads="1"/>
          </p:cNvSpPr>
          <p:nvPr/>
        </p:nvSpPr>
        <p:spPr bwMode="auto">
          <a:xfrm>
            <a:off x="6516216" y="13858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2992144" y="1925889"/>
            <a:ext cx="656300" cy="4163762"/>
            <a:chOff x="4553894" y="1977422"/>
            <a:chExt cx="656300" cy="3852852"/>
          </a:xfrm>
        </p:grpSpPr>
        <p:sp>
          <p:nvSpPr>
            <p:cNvPr id="22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8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5512424" y="1925885"/>
            <a:ext cx="656300" cy="4163762"/>
            <a:chOff x="4553894" y="1977422"/>
            <a:chExt cx="656300" cy="3852852"/>
          </a:xfrm>
        </p:grpSpPr>
        <p:sp>
          <p:nvSpPr>
            <p:cNvPr id="58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0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1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4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5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8104712" y="1925885"/>
            <a:ext cx="656300" cy="4163762"/>
            <a:chOff x="4553894" y="1977422"/>
            <a:chExt cx="656300" cy="3852852"/>
          </a:xfrm>
        </p:grpSpPr>
        <p:sp>
          <p:nvSpPr>
            <p:cNvPr id="79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80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1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2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3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4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5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6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7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4524" name="Line 11"/>
          <p:cNvSpPr>
            <a:spLocks noChangeShapeType="1"/>
          </p:cNvSpPr>
          <p:nvPr/>
        </p:nvSpPr>
        <p:spPr bwMode="auto">
          <a:xfrm>
            <a:off x="231775" y="32845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19" name="Line 6"/>
          <p:cNvSpPr>
            <a:spLocks noChangeShapeType="1"/>
          </p:cNvSpPr>
          <p:nvPr/>
        </p:nvSpPr>
        <p:spPr bwMode="auto">
          <a:xfrm>
            <a:off x="231775" y="472440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2918570"/>
              </p:ext>
            </p:extLst>
          </p:nvPr>
        </p:nvGraphicFramePr>
        <p:xfrm>
          <a:off x="5484440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8 158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5 626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2 532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530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1 479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6 149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2 601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4 176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мобильного Интернета</a:t>
            </a:r>
            <a:r>
              <a:rPr lang="ru-RU" sz="3200"/>
              <a:t/>
            </a:r>
            <a:br>
              <a:rPr lang="ru-RU" sz="32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в млн. чел. и в </a:t>
            </a:r>
            <a:r>
              <a:rPr lang="ru-RU" sz="2000" dirty="0">
                <a:solidFill>
                  <a:schemeClr val="accent1"/>
                </a:solidFill>
              </a:rPr>
              <a:t>% от населения 12+ лет</a:t>
            </a:r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1759189" y="1724322"/>
            <a:ext cx="9364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месяц</a:t>
            </a:r>
            <a:endParaRPr lang="ru-RU" sz="1600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10784609"/>
              </p:ext>
            </p:extLst>
          </p:nvPr>
        </p:nvGraphicFramePr>
        <p:xfrm>
          <a:off x="331787" y="1947578"/>
          <a:ext cx="8631237" cy="430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222583" y="1724322"/>
            <a:ext cx="107587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неделю</a:t>
            </a:r>
            <a:endParaRPr lang="ru-RU" sz="1600" dirty="0"/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6872358" y="1724322"/>
            <a:ext cx="80663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день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05169" y="1860653"/>
            <a:ext cx="108000" cy="1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81669" y="1860653"/>
            <a:ext cx="10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20094" y="186065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65862" y="1314450"/>
            <a:ext cx="852214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 smtClean="0"/>
              <a:t>ПОЛЬЗУЮТСЯ ИНТЕРНЕТОМ С</a:t>
            </a:r>
            <a:r>
              <a:rPr lang="en-US" sz="1600" dirty="0" smtClean="0"/>
              <a:t> </a:t>
            </a:r>
            <a:r>
              <a:rPr lang="ru-RU" sz="1600" dirty="0" smtClean="0"/>
              <a:t>МОБИЛЬНОГО УСТРОЙСТВА ХОТЯ </a:t>
            </a:r>
            <a:r>
              <a:rPr lang="ru-RU" sz="1600" dirty="0"/>
              <a:t>БЫ ОДИН </a:t>
            </a:r>
            <a:r>
              <a:rPr lang="ru-RU" sz="1600" dirty="0" smtClean="0"/>
              <a:t>РАЗ</a:t>
            </a:r>
            <a:r>
              <a:rPr lang="ru-RU" sz="1600" dirty="0"/>
              <a:t>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94179297"/>
              </p:ext>
            </p:extLst>
          </p:nvPr>
        </p:nvGraphicFramePr>
        <p:xfrm>
          <a:off x="5719763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67469441"/>
              </p:ext>
            </p:extLst>
          </p:nvPr>
        </p:nvGraphicFramePr>
        <p:xfrm>
          <a:off x="2945165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мобильного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/>
              <a:t/>
            </a:r>
            <a:br>
              <a:rPr lang="ru-RU" sz="24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116106468"/>
              </p:ext>
            </p:extLst>
          </p:nvPr>
        </p:nvGraphicFramePr>
        <p:xfrm>
          <a:off x="230188" y="1756881"/>
          <a:ext cx="3175000" cy="441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326" name="Line 7"/>
          <p:cNvSpPr>
            <a:spLocks noChangeShapeType="1"/>
          </p:cNvSpPr>
          <p:nvPr/>
        </p:nvSpPr>
        <p:spPr bwMode="auto">
          <a:xfrm>
            <a:off x="231775" y="22050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7" name="Line 8"/>
          <p:cNvSpPr>
            <a:spLocks noChangeShapeType="1"/>
          </p:cNvSpPr>
          <p:nvPr/>
        </p:nvSpPr>
        <p:spPr bwMode="auto">
          <a:xfrm rot="5400000">
            <a:off x="121161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6328" name="Line 9"/>
          <p:cNvSpPr>
            <a:spLocks noChangeShapeType="1"/>
          </p:cNvSpPr>
          <p:nvPr/>
        </p:nvSpPr>
        <p:spPr bwMode="auto">
          <a:xfrm>
            <a:off x="236538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97160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6542137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375861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56332" name="Line 8"/>
          <p:cNvSpPr>
            <a:spLocks noChangeShapeType="1"/>
          </p:cNvSpPr>
          <p:nvPr/>
        </p:nvSpPr>
        <p:spPr bwMode="auto">
          <a:xfrm rot="5400000">
            <a:off x="401955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3047954"/>
              </p:ext>
            </p:extLst>
          </p:nvPr>
        </p:nvGraphicFramePr>
        <p:xfrm>
          <a:off x="2745694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28 691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14 370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14 321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3 161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6 609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9 233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5 659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4 029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2736169" y="1879048"/>
            <a:ext cx="656300" cy="4153129"/>
            <a:chOff x="4553894" y="1987261"/>
            <a:chExt cx="656300" cy="3843013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79275977"/>
              </p:ext>
            </p:extLst>
          </p:nvPr>
        </p:nvGraphicFramePr>
        <p:xfrm>
          <a:off x="5573775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5 483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2 729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2 754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482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956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1 792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1 132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1 120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27" name="Группа 26"/>
          <p:cNvGrpSpPr/>
          <p:nvPr/>
        </p:nvGrpSpPr>
        <p:grpSpPr>
          <a:xfrm>
            <a:off x="5573775" y="1879048"/>
            <a:ext cx="656300" cy="4153129"/>
            <a:chOff x="4553894" y="1987261"/>
            <a:chExt cx="656300" cy="3843013"/>
          </a:xfrm>
        </p:grpSpPr>
        <p:sp>
          <p:nvSpPr>
            <p:cNvPr id="2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8524110"/>
              </p:ext>
            </p:extLst>
          </p:nvPr>
        </p:nvGraphicFramePr>
        <p:xfrm>
          <a:off x="8235743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2 157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1 138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1 018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190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482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401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396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37" name="Группа 36"/>
          <p:cNvGrpSpPr/>
          <p:nvPr/>
        </p:nvGrpSpPr>
        <p:grpSpPr>
          <a:xfrm>
            <a:off x="8235743" y="1879048"/>
            <a:ext cx="656300" cy="4153129"/>
            <a:chOff x="4553894" y="1987261"/>
            <a:chExt cx="656300" cy="3843013"/>
          </a:xfrm>
        </p:grpSpPr>
        <p:sp>
          <p:nvSpPr>
            <p:cNvPr id="3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6" name="Номер слайда 4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18727" y="1521690"/>
            <a:ext cx="3205018" cy="10067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Line 3"/>
          <p:cNvSpPr>
            <a:spLocks noChangeShapeType="1"/>
          </p:cNvSpPr>
          <p:nvPr/>
        </p:nvSpPr>
        <p:spPr bwMode="auto">
          <a:xfrm flipH="1">
            <a:off x="5885215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52597663"/>
              </p:ext>
            </p:extLst>
          </p:nvPr>
        </p:nvGraphicFramePr>
        <p:xfrm>
          <a:off x="193675" y="1357313"/>
          <a:ext cx="8550275" cy="509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5413"/>
            <a:ext cx="8435975" cy="1017587"/>
          </a:xfrm>
        </p:spPr>
        <p:txBody>
          <a:bodyPr/>
          <a:lstStyle/>
          <a:p>
            <a:r>
              <a:rPr lang="ru-RU" sz="2400" dirty="0" smtClean="0"/>
              <a:t>Мобильные устройства для выхода в Интернет</a:t>
            </a:r>
            <a:r>
              <a:rPr lang="en-US" sz="2400" dirty="0" smtClean="0"/>
              <a:t> 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% от пользователей мобильным Интернетом, 12+ лет</a:t>
            </a:r>
            <a:endParaRPr lang="en-GB" sz="2000" dirty="0" smtClean="0">
              <a:solidFill>
                <a:schemeClr val="accent1"/>
              </a:solidFill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707619" y="5892800"/>
            <a:ext cx="143513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/>
              <a:t>С.-</a:t>
            </a:r>
            <a:r>
              <a:rPr lang="ru-RU" sz="1600" dirty="0" smtClean="0"/>
              <a:t>Петербург</a:t>
            </a:r>
            <a:endParaRPr lang="ru-RU" sz="1600" dirty="0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4027630" y="5892800"/>
            <a:ext cx="88517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/>
              <a:t>Москва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97922" y="5892800"/>
            <a:ext cx="183627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Россия </a:t>
            </a:r>
            <a:r>
              <a:rPr lang="ru-RU" sz="1600" dirty="0"/>
              <a:t>100 000+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26" name="Line 3"/>
          <p:cNvSpPr>
            <a:spLocks noChangeShapeType="1"/>
          </p:cNvSpPr>
          <p:nvPr/>
        </p:nvSpPr>
        <p:spPr bwMode="auto">
          <a:xfrm flipH="1">
            <a:off x="3036073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 anchor="t"/>
          <a:lstStyle/>
          <a:p>
            <a:r>
              <a:rPr lang="ru-RU" dirty="0" smtClean="0"/>
              <a:t>Аудитория Интернета </a:t>
            </a:r>
            <a:r>
              <a:rPr lang="ru-RU" dirty="0"/>
              <a:t>в целом</a:t>
            </a:r>
            <a:br>
              <a:rPr lang="ru-RU" dirty="0"/>
            </a:br>
            <a:r>
              <a:rPr lang="ru-RU" dirty="0" smtClean="0"/>
              <a:t>Екатеринбург, Новосибирск, Казань</a:t>
            </a:r>
            <a:endParaRPr lang="ru-RU" sz="2400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00112" y="5445125"/>
            <a:ext cx="7256335" cy="554038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Результаты </a:t>
            </a:r>
            <a:r>
              <a:rPr lang="ru-RU" dirty="0"/>
              <a:t>Установочного </a:t>
            </a:r>
            <a:r>
              <a:rPr lang="ru-RU" dirty="0" smtClean="0"/>
              <a:t>исследования</a:t>
            </a:r>
            <a:endParaRPr lang="ru-RU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01654" y="5698648"/>
            <a:ext cx="66976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Февраль </a:t>
            </a:r>
            <a:r>
              <a:rPr lang="ru-RU" dirty="0" smtClean="0">
                <a:solidFill>
                  <a:schemeClr val="accent1"/>
                </a:solidFill>
              </a:rPr>
              <a:t>- </a:t>
            </a:r>
            <a:r>
              <a:rPr lang="ru-RU" dirty="0" smtClean="0">
                <a:solidFill>
                  <a:schemeClr val="accent1"/>
                </a:solidFill>
              </a:rPr>
              <a:t>Апрель </a:t>
            </a:r>
            <a:r>
              <a:rPr lang="ru-RU" dirty="0" smtClean="0">
                <a:solidFill>
                  <a:schemeClr val="accent1"/>
                </a:solidFill>
              </a:rPr>
              <a:t>2014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err="1" smtClean="0"/>
              <a:t>Интернет-пользователей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в млн.чел. и в % от населения 12+ лет</a:t>
            </a:r>
          </a:p>
        </p:txBody>
      </p:sp>
      <p:graphicFrame>
        <p:nvGraphicFramePr>
          <p:cNvPr id="11" name="Object 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643061403"/>
              </p:ext>
            </p:extLst>
          </p:nvPr>
        </p:nvGraphicFramePr>
        <p:xfrm>
          <a:off x="331788" y="2039938"/>
          <a:ext cx="8470900" cy="417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19675" y="1752600"/>
            <a:ext cx="3209925" cy="4572000"/>
            <a:chOff x="3024" y="1104"/>
            <a:chExt cx="2022" cy="2880"/>
          </a:xfrm>
        </p:grpSpPr>
        <p:sp>
          <p:nvSpPr>
            <p:cNvPr id="30725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26" name="Rectangle 9"/>
            <p:cNvSpPr>
              <a:spLocks noChangeArrowheads="1"/>
            </p:cNvSpPr>
            <p:nvPr/>
          </p:nvSpPr>
          <p:spPr bwMode="auto">
            <a:xfrm>
              <a:off x="3676" y="1162"/>
              <a:ext cx="71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НЕДЕЛЮ</a:t>
              </a:r>
            </a:p>
          </p:txBody>
        </p:sp>
      </p:grp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539750" y="1314450"/>
            <a:ext cx="53927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/>
              <a:t>ПОЛЬЗУЮТСЯ </a:t>
            </a:r>
            <a:r>
              <a:rPr lang="ru-RU" sz="1600" smtClean="0"/>
              <a:t>ИНТЕРНЕТОМ </a:t>
            </a:r>
            <a:r>
              <a:rPr lang="ru-RU" sz="1600" dirty="0"/>
              <a:t>ХОТЯ БЫ </a:t>
            </a:r>
            <a:r>
              <a:rPr lang="ru-RU" sz="1600"/>
              <a:t>ОДИН </a:t>
            </a:r>
            <a:r>
              <a:rPr lang="ru-RU" sz="1600" smtClean="0"/>
              <a:t>РАЗ</a:t>
            </a:r>
            <a:r>
              <a:rPr lang="ru-RU" sz="1600" dirty="0"/>
              <a:t>…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15056" y="1752600"/>
            <a:ext cx="3209925" cy="4572000"/>
            <a:chOff x="3024" y="1104"/>
            <a:chExt cx="2022" cy="2880"/>
          </a:xfrm>
        </p:grpSpPr>
        <p:sp>
          <p:nvSpPr>
            <p:cNvPr id="30729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30" name="Rectangle 9"/>
            <p:cNvSpPr>
              <a:spLocks noChangeArrowheads="1"/>
            </p:cNvSpPr>
            <p:nvPr/>
          </p:nvSpPr>
          <p:spPr bwMode="auto">
            <a:xfrm>
              <a:off x="3720" y="1162"/>
              <a:ext cx="63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МЕСЯЦ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3568436838"/>
              </p:ext>
            </p:extLst>
          </p:nvPr>
        </p:nvGraphicFramePr>
        <p:xfrm>
          <a:off x="3228254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1981906" y="1357313"/>
            <a:ext cx="1333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 dirty="0" smtClean="0"/>
              <a:t>Екатеринбург</a:t>
            </a:r>
            <a:endParaRPr lang="ru-RU" sz="1200" b="1" dirty="0"/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3882870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 dirty="0" smtClean="0"/>
              <a:t>Новосибирск</a:t>
            </a:r>
            <a:endParaRPr lang="ru-RU" sz="1200" b="1" dirty="0"/>
          </a:p>
        </p:txBody>
      </p:sp>
      <p:graphicFrame>
        <p:nvGraphicFramePr>
          <p:cNvPr id="24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60079652"/>
              </p:ext>
            </p:extLst>
          </p:nvPr>
        </p:nvGraphicFramePr>
        <p:xfrm>
          <a:off x="1112428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63357718"/>
              </p:ext>
            </p:extLst>
          </p:nvPr>
        </p:nvGraphicFramePr>
        <p:xfrm>
          <a:off x="-1148159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77788"/>
            <a:ext cx="8435975" cy="1017587"/>
          </a:xfrm>
        </p:spPr>
        <p:txBody>
          <a:bodyPr/>
          <a:lstStyle/>
          <a:p>
            <a:r>
              <a:rPr lang="ru-RU" sz="2400" dirty="0"/>
              <a:t>Место использования </a:t>
            </a:r>
            <a:r>
              <a:rPr lang="ru-RU" sz="2400" dirty="0" smtClean="0"/>
              <a:t>Интернета с компьютера</a:t>
            </a:r>
            <a:r>
              <a:rPr lang="en-US" sz="2400" dirty="0" smtClean="0"/>
              <a:t>/</a:t>
            </a:r>
            <a:r>
              <a:rPr lang="ru-RU" sz="2400" dirty="0" smtClean="0"/>
              <a:t>ноутбука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227763" y="5943600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от </a:t>
            </a:r>
            <a:r>
              <a:rPr lang="ru-RU" sz="900"/>
              <a:t>всей </a:t>
            </a:r>
            <a:r>
              <a:rPr lang="ru-RU" sz="900" smtClean="0"/>
              <a:t>аудитории Интернета </a:t>
            </a:r>
            <a:r>
              <a:rPr lang="ru-RU" sz="900" dirty="0"/>
              <a:t>12+ лет</a:t>
            </a:r>
          </a:p>
        </p:txBody>
      </p:sp>
      <p:sp>
        <p:nvSpPr>
          <p:cNvPr id="301065" name="Rectangle 9"/>
          <p:cNvSpPr>
            <a:spLocks noChangeArrowheads="1"/>
          </p:cNvSpPr>
          <p:nvPr/>
        </p:nvSpPr>
        <p:spPr bwMode="auto">
          <a:xfrm>
            <a:off x="6096000" y="5986463"/>
            <a:ext cx="125413" cy="123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451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1066" name="Rectangle 10"/>
          <p:cNvSpPr>
            <a:spLocks noChangeArrowheads="1"/>
          </p:cNvSpPr>
          <p:nvPr/>
        </p:nvSpPr>
        <p:spPr bwMode="auto">
          <a:xfrm>
            <a:off x="6096000" y="6153150"/>
            <a:ext cx="125413" cy="1238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74510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791200" y="5943600"/>
            <a:ext cx="3048000" cy="381000"/>
          </a:xfrm>
          <a:prstGeom prst="rect">
            <a:avLst/>
          </a:prstGeom>
          <a:noFill/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6124575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</a:t>
            </a:r>
            <a:r>
              <a:rPr lang="ru-RU" sz="900"/>
              <a:t>от </a:t>
            </a:r>
            <a:r>
              <a:rPr lang="ru-RU" sz="900" smtClean="0"/>
              <a:t>работающей аудитории Интернета</a:t>
            </a:r>
            <a:endParaRPr lang="ru-RU" sz="900" dirty="0"/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911691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 dirty="0" smtClean="0"/>
              <a:t>Казань</a:t>
            </a:r>
            <a:endParaRPr lang="ru-RU" sz="1200" b="1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smtClean="0"/>
              <a:t>компьютеров</a:t>
            </a:r>
            <a:r>
              <a:rPr lang="ru-RU" sz="2400" dirty="0"/>
              <a:t>, используемых для выхода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в </a:t>
            </a:r>
            <a:r>
              <a:rPr lang="ru-RU" sz="2400" dirty="0" smtClean="0"/>
              <a:t>Интернет </a:t>
            </a:r>
            <a:r>
              <a:rPr lang="ru-RU" sz="2400" dirty="0"/>
              <a:t>за месяц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 дома / на </a:t>
            </a:r>
            <a:r>
              <a:rPr lang="ru-RU" sz="2000" dirty="0" smtClean="0">
                <a:solidFill>
                  <a:schemeClr val="accent1"/>
                </a:solidFill>
              </a:rPr>
              <a:t>работе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3530130464"/>
              </p:ext>
            </p:extLst>
          </p:nvPr>
        </p:nvGraphicFramePr>
        <p:xfrm>
          <a:off x="446088" y="1247775"/>
          <a:ext cx="7486650" cy="4932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0857719"/>
              </p:ext>
            </p:extLst>
          </p:nvPr>
        </p:nvGraphicFramePr>
        <p:xfrm>
          <a:off x="558641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55191663"/>
              </p:ext>
            </p:extLst>
          </p:nvPr>
        </p:nvGraphicFramePr>
        <p:xfrm>
          <a:off x="291636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39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половозрастных групп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990600" y="137795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59398" name="Text Box 5"/>
          <p:cNvSpPr txBox="1">
            <a:spLocks noChangeArrowheads="1"/>
          </p:cNvSpPr>
          <p:nvPr/>
        </p:nvSpPr>
        <p:spPr bwMode="auto">
          <a:xfrm>
            <a:off x="381000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225425" y="177165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231775" y="2132013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Object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23584600"/>
              </p:ext>
            </p:extLst>
          </p:nvPr>
        </p:nvGraphicFramePr>
        <p:xfrm>
          <a:off x="179512" y="1824038"/>
          <a:ext cx="3480491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9402" name="Line 10"/>
          <p:cNvSpPr>
            <a:spLocks noChangeShapeType="1"/>
          </p:cNvSpPr>
          <p:nvPr/>
        </p:nvSpPr>
        <p:spPr bwMode="auto">
          <a:xfrm rot="5400000">
            <a:off x="1348332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3" name="Line 7"/>
          <p:cNvSpPr>
            <a:spLocks noChangeShapeType="1"/>
          </p:cNvSpPr>
          <p:nvPr/>
        </p:nvSpPr>
        <p:spPr bwMode="auto">
          <a:xfrm>
            <a:off x="225425" y="41433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4" name="Line 10"/>
          <p:cNvSpPr>
            <a:spLocks noChangeShapeType="1"/>
          </p:cNvSpPr>
          <p:nvPr/>
        </p:nvSpPr>
        <p:spPr bwMode="auto">
          <a:xfrm rot="5400000">
            <a:off x="4015333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5" name="Text Box 5"/>
          <p:cNvSpPr txBox="1">
            <a:spLocks noChangeArrowheads="1"/>
          </p:cNvSpPr>
          <p:nvPr/>
        </p:nvSpPr>
        <p:spPr bwMode="auto">
          <a:xfrm>
            <a:off x="6438900" y="1387475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18</a:t>
            </a:fld>
            <a:endParaRPr lang="ru-RU"/>
          </a:p>
        </p:txBody>
      </p:sp>
      <p:grpSp>
        <p:nvGrpSpPr>
          <p:cNvPr id="2" name="Группа 62"/>
          <p:cNvGrpSpPr/>
          <p:nvPr/>
        </p:nvGrpSpPr>
        <p:grpSpPr>
          <a:xfrm>
            <a:off x="2979596" y="1898726"/>
            <a:ext cx="656300" cy="4194906"/>
            <a:chOff x="3617789" y="1898726"/>
            <a:chExt cx="656300" cy="4194906"/>
          </a:xfrm>
        </p:grpSpPr>
        <p:sp>
          <p:nvSpPr>
            <p:cNvPr id="78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93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4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5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6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7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8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9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0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1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2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3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4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5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6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09" name="Таблица 10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9375667"/>
              </p:ext>
            </p:extLst>
          </p:nvPr>
        </p:nvGraphicFramePr>
        <p:xfrm>
          <a:off x="2915816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922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" name="Группа 109"/>
          <p:cNvGrpSpPr/>
          <p:nvPr/>
        </p:nvGrpSpPr>
        <p:grpSpPr>
          <a:xfrm>
            <a:off x="5742790" y="1898726"/>
            <a:ext cx="656300" cy="4194906"/>
            <a:chOff x="3617789" y="1898726"/>
            <a:chExt cx="656300" cy="4194906"/>
          </a:xfrm>
        </p:grpSpPr>
        <p:sp>
          <p:nvSpPr>
            <p:cNvPr id="111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12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3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4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5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6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7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8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9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0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1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2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3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4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5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26" name="Таблица 1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9375667"/>
              </p:ext>
            </p:extLst>
          </p:nvPr>
        </p:nvGraphicFramePr>
        <p:xfrm>
          <a:off x="5670782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1 021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4" name="Группа 128"/>
          <p:cNvGrpSpPr/>
          <p:nvPr/>
        </p:nvGrpSpPr>
        <p:grpSpPr>
          <a:xfrm>
            <a:off x="8389527" y="1898726"/>
            <a:ext cx="656300" cy="4194906"/>
            <a:chOff x="3617789" y="1898726"/>
            <a:chExt cx="656300" cy="4194906"/>
          </a:xfrm>
        </p:grpSpPr>
        <p:sp>
          <p:nvSpPr>
            <p:cNvPr id="130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31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2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3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4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5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6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7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8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9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0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1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3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4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45" name="Таблица 14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9375667"/>
              </p:ext>
            </p:extLst>
          </p:nvPr>
        </p:nvGraphicFramePr>
        <p:xfrm>
          <a:off x="8325748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715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jec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160422"/>
              </p:ext>
            </p:extLst>
          </p:nvPr>
        </p:nvGraphicFramePr>
        <p:xfrm>
          <a:off x="5702300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68279051"/>
              </p:ext>
            </p:extLst>
          </p:nvPr>
        </p:nvGraphicFramePr>
        <p:xfrm>
          <a:off x="3038475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12524521"/>
              </p:ext>
            </p:extLst>
          </p:nvPr>
        </p:nvGraphicFramePr>
        <p:xfrm>
          <a:off x="230188" y="1824038"/>
          <a:ext cx="3175000" cy="4344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46" name="Line 7"/>
          <p:cNvSpPr>
            <a:spLocks noChangeShapeType="1"/>
          </p:cNvSpPr>
          <p:nvPr/>
        </p:nvSpPr>
        <p:spPr bwMode="auto">
          <a:xfrm>
            <a:off x="231775" y="2349654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7" name="Line 8"/>
          <p:cNvSpPr>
            <a:spLocks noChangeShapeType="1"/>
          </p:cNvSpPr>
          <p:nvPr/>
        </p:nvSpPr>
        <p:spPr bwMode="auto">
          <a:xfrm rot="5400000">
            <a:off x="130492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8" name="Line 9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9" name="Text Box 10"/>
          <p:cNvSpPr txBox="1">
            <a:spLocks noChangeArrowheads="1"/>
          </p:cNvSpPr>
          <p:nvPr/>
        </p:nvSpPr>
        <p:spPr bwMode="auto">
          <a:xfrm>
            <a:off x="1046163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61450" name="Text Box 11"/>
          <p:cNvSpPr txBox="1">
            <a:spLocks noChangeArrowheads="1"/>
          </p:cNvSpPr>
          <p:nvPr/>
        </p:nvSpPr>
        <p:spPr bwMode="auto">
          <a:xfrm>
            <a:off x="66167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0005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61452" name="Line 8"/>
          <p:cNvSpPr>
            <a:spLocks noChangeShapeType="1"/>
          </p:cNvSpPr>
          <p:nvPr/>
        </p:nvSpPr>
        <p:spPr bwMode="auto">
          <a:xfrm rot="5400000">
            <a:off x="408734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5192058"/>
              </p:ext>
            </p:extLst>
          </p:nvPr>
        </p:nvGraphicFramePr>
        <p:xfrm>
          <a:off x="2843809" y="1873180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922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180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" name="Группа 16"/>
          <p:cNvGrpSpPr/>
          <p:nvPr/>
        </p:nvGrpSpPr>
        <p:grpSpPr>
          <a:xfrm>
            <a:off x="2907588" y="1974443"/>
            <a:ext cx="656300" cy="4037858"/>
            <a:chOff x="4553894" y="1927160"/>
            <a:chExt cx="656300" cy="3736350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78820580"/>
              </p:ext>
            </p:extLst>
          </p:nvPr>
        </p:nvGraphicFramePr>
        <p:xfrm>
          <a:off x="5680695" y="1873125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1 021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197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" name="Группа 27"/>
          <p:cNvGrpSpPr/>
          <p:nvPr/>
        </p:nvGrpSpPr>
        <p:grpSpPr>
          <a:xfrm>
            <a:off x="5753999" y="1974388"/>
            <a:ext cx="656300" cy="4037858"/>
            <a:chOff x="4553894" y="1927160"/>
            <a:chExt cx="656300" cy="3736350"/>
          </a:xfrm>
        </p:grpSpPr>
        <p:sp>
          <p:nvSpPr>
            <p:cNvPr id="29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5392403"/>
              </p:ext>
            </p:extLst>
          </p:nvPr>
        </p:nvGraphicFramePr>
        <p:xfrm>
          <a:off x="8374039" y="1872261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715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4" name="Группа 38"/>
          <p:cNvGrpSpPr/>
          <p:nvPr/>
        </p:nvGrpSpPr>
        <p:grpSpPr>
          <a:xfrm>
            <a:off x="8418768" y="1973524"/>
            <a:ext cx="656300" cy="4037858"/>
            <a:chOff x="4553894" y="1927160"/>
            <a:chExt cx="656300" cy="3736350"/>
          </a:xfrm>
        </p:grpSpPr>
        <p:sp>
          <p:nvSpPr>
            <p:cNvPr id="40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8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 anchor="t"/>
          <a:lstStyle/>
          <a:p>
            <a:r>
              <a:rPr lang="ru-RU" dirty="0" smtClean="0"/>
              <a:t>Аудитория Интернета </a:t>
            </a:r>
            <a:r>
              <a:rPr lang="ru-RU" dirty="0"/>
              <a:t>в целом</a:t>
            </a:r>
            <a:br>
              <a:rPr lang="ru-RU" dirty="0"/>
            </a:br>
            <a:r>
              <a:rPr lang="ru-RU" dirty="0" smtClean="0"/>
              <a:t>Россия 100 000+, Москва, С.-Петербург</a:t>
            </a:r>
            <a:endParaRPr lang="ru-RU" sz="2400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subTitle" sz="quarter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Результаты </a:t>
            </a:r>
            <a:r>
              <a:rPr lang="ru-RU" dirty="0"/>
              <a:t>Установочного исследования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01654" y="5698648"/>
            <a:ext cx="66976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chemeClr val="accent1"/>
                </a:solidFill>
              </a:rPr>
              <a:t>Апрель </a:t>
            </a:r>
            <a:r>
              <a:rPr lang="ru-RU" dirty="0" smtClean="0">
                <a:solidFill>
                  <a:schemeClr val="accent1"/>
                </a:solidFill>
              </a:rPr>
              <a:t>2014 г.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0566532"/>
              </p:ext>
            </p:extLst>
          </p:nvPr>
        </p:nvGraphicFramePr>
        <p:xfrm>
          <a:off x="5343524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64771578"/>
              </p:ext>
            </p:extLst>
          </p:nvPr>
        </p:nvGraphicFramePr>
        <p:xfrm>
          <a:off x="8076728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715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583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339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9257790"/>
              </p:ext>
            </p:extLst>
          </p:nvPr>
        </p:nvGraphicFramePr>
        <p:xfrm>
          <a:off x="2751137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Objec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85411615"/>
              </p:ext>
            </p:extLst>
          </p:nvPr>
        </p:nvGraphicFramePr>
        <p:xfrm>
          <a:off x="260668" y="1799974"/>
          <a:ext cx="3316300" cy="443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080741"/>
              </p:ext>
            </p:extLst>
          </p:nvPr>
        </p:nvGraphicFramePr>
        <p:xfrm>
          <a:off x="2964160" y="1844828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922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573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349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204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667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349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446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14775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39286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64520" name="Line 7"/>
          <p:cNvSpPr>
            <a:spLocks noChangeShapeType="1"/>
          </p:cNvSpPr>
          <p:nvPr/>
        </p:nvSpPr>
        <p:spPr bwMode="auto">
          <a:xfrm>
            <a:off x="225425" y="22764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2" name="Line 9"/>
          <p:cNvSpPr>
            <a:spLocks noChangeShapeType="1"/>
          </p:cNvSpPr>
          <p:nvPr/>
        </p:nvSpPr>
        <p:spPr bwMode="auto">
          <a:xfrm rot="5400000">
            <a:off x="13049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3" name="Line 10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5" name="Rectangle 12"/>
          <p:cNvSpPr>
            <a:spLocks noChangeArrowheads="1"/>
          </p:cNvSpPr>
          <p:nvPr/>
        </p:nvSpPr>
        <p:spPr bwMode="auto">
          <a:xfrm>
            <a:off x="900113" y="6453188"/>
            <a:ext cx="56880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i="1">
                <a:solidFill>
                  <a:srgbClr val="6E6E6E"/>
                </a:solidFill>
              </a:rPr>
              <a:t>Доход </a:t>
            </a:r>
            <a:r>
              <a:rPr lang="ru-RU" sz="1000" i="1" smtClean="0">
                <a:solidFill>
                  <a:srgbClr val="6E6E6E"/>
                </a:solidFill>
              </a:rPr>
              <a:t>рассматривается </a:t>
            </a:r>
            <a:r>
              <a:rPr lang="ru-RU" sz="1000" i="1" dirty="0">
                <a:solidFill>
                  <a:srgbClr val="6E6E6E"/>
                </a:solidFill>
              </a:rPr>
              <a:t>как </a:t>
            </a:r>
            <a:r>
              <a:rPr lang="ru-RU" sz="1000" i="1">
                <a:solidFill>
                  <a:srgbClr val="6E6E6E"/>
                </a:solidFill>
              </a:rPr>
              <a:t>самооценка </a:t>
            </a:r>
            <a:r>
              <a:rPr lang="ru-RU" sz="1000" i="1" smtClean="0">
                <a:solidFill>
                  <a:srgbClr val="6E6E6E"/>
                </a:solidFill>
              </a:rPr>
              <a:t>материального </a:t>
            </a:r>
            <a:r>
              <a:rPr lang="ru-RU" sz="1000" i="1" dirty="0">
                <a:solidFill>
                  <a:srgbClr val="6E6E6E"/>
                </a:solidFill>
              </a:rPr>
              <a:t>положения семьи</a:t>
            </a:r>
            <a:r>
              <a:rPr lang="ru-RU" sz="1000" i="1">
                <a:solidFill>
                  <a:srgbClr val="6E6E6E"/>
                </a:solidFill>
              </a:rPr>
              <a:t>, </a:t>
            </a:r>
            <a:r>
              <a:rPr lang="ru-RU" sz="1000" i="1" smtClean="0">
                <a:solidFill>
                  <a:srgbClr val="6E6E6E"/>
                </a:solidFill>
              </a:rPr>
              <a:t>среди </a:t>
            </a:r>
            <a:r>
              <a:rPr lang="ru-RU" sz="1000" i="1" dirty="0">
                <a:solidFill>
                  <a:srgbClr val="6E6E6E"/>
                </a:solidFill>
              </a:rPr>
              <a:t>населения 16+ </a:t>
            </a:r>
            <a:r>
              <a:rPr lang="ru-RU" sz="1000" i="1">
                <a:solidFill>
                  <a:srgbClr val="6E6E6E"/>
                </a:solidFill>
              </a:rPr>
              <a:t>(</a:t>
            </a:r>
            <a:r>
              <a:rPr lang="ru-RU" sz="1000" i="1" smtClean="0">
                <a:solidFill>
                  <a:srgbClr val="6E6E6E"/>
                </a:solidFill>
              </a:rPr>
              <a:t>подробнее </a:t>
            </a:r>
            <a:r>
              <a:rPr lang="ru-RU" sz="1000" i="1" dirty="0">
                <a:solidFill>
                  <a:srgbClr val="6E6E6E"/>
                </a:solidFill>
              </a:rPr>
              <a:t>см. заметки к слайду).</a:t>
            </a:r>
          </a:p>
        </p:txBody>
      </p:sp>
      <p:sp>
        <p:nvSpPr>
          <p:cNvPr id="64526" name="Line 8"/>
          <p:cNvSpPr>
            <a:spLocks noChangeShapeType="1"/>
          </p:cNvSpPr>
          <p:nvPr/>
        </p:nvSpPr>
        <p:spPr bwMode="auto">
          <a:xfrm rot="5400000">
            <a:off x="38195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7" name="Text Box 4"/>
          <p:cNvSpPr txBox="1">
            <a:spLocks noChangeArrowheads="1"/>
          </p:cNvSpPr>
          <p:nvPr/>
        </p:nvSpPr>
        <p:spPr bwMode="auto">
          <a:xfrm>
            <a:off x="6516216" y="13858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grpSp>
        <p:nvGrpSpPr>
          <p:cNvPr id="2" name="Группа 20"/>
          <p:cNvGrpSpPr/>
          <p:nvPr/>
        </p:nvGrpSpPr>
        <p:grpSpPr>
          <a:xfrm>
            <a:off x="2992144" y="1925889"/>
            <a:ext cx="656300" cy="4163762"/>
            <a:chOff x="4553894" y="1977422"/>
            <a:chExt cx="656300" cy="3852852"/>
          </a:xfrm>
        </p:grpSpPr>
        <p:sp>
          <p:nvSpPr>
            <p:cNvPr id="22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8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" name="Группа 56"/>
          <p:cNvGrpSpPr/>
          <p:nvPr/>
        </p:nvGrpSpPr>
        <p:grpSpPr>
          <a:xfrm>
            <a:off x="5512424" y="1925885"/>
            <a:ext cx="656300" cy="4163762"/>
            <a:chOff x="4553894" y="1977422"/>
            <a:chExt cx="656300" cy="3852852"/>
          </a:xfrm>
        </p:grpSpPr>
        <p:sp>
          <p:nvSpPr>
            <p:cNvPr id="58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0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1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4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5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" name="Группа 77"/>
          <p:cNvGrpSpPr/>
          <p:nvPr/>
        </p:nvGrpSpPr>
        <p:grpSpPr>
          <a:xfrm>
            <a:off x="8104712" y="1925885"/>
            <a:ext cx="656300" cy="4163762"/>
            <a:chOff x="4553894" y="1977422"/>
            <a:chExt cx="656300" cy="3852852"/>
          </a:xfrm>
        </p:grpSpPr>
        <p:sp>
          <p:nvSpPr>
            <p:cNvPr id="79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80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1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2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3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4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5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6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7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4524" name="Line 11"/>
          <p:cNvSpPr>
            <a:spLocks noChangeShapeType="1"/>
          </p:cNvSpPr>
          <p:nvPr/>
        </p:nvSpPr>
        <p:spPr bwMode="auto">
          <a:xfrm>
            <a:off x="231775" y="32845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19" name="Line 6"/>
          <p:cNvSpPr>
            <a:spLocks noChangeShapeType="1"/>
          </p:cNvSpPr>
          <p:nvPr/>
        </p:nvSpPr>
        <p:spPr bwMode="auto">
          <a:xfrm>
            <a:off x="231775" y="472440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2918570"/>
              </p:ext>
            </p:extLst>
          </p:nvPr>
        </p:nvGraphicFramePr>
        <p:xfrm>
          <a:off x="5484440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1 021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635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386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211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752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363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523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мобильного Интернета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в млн. чел. и в </a:t>
            </a:r>
            <a:r>
              <a:rPr lang="ru-RU" sz="2000" dirty="0">
                <a:solidFill>
                  <a:schemeClr val="accent1"/>
                </a:solidFill>
              </a:rPr>
              <a:t>% от населения 12+ лет</a:t>
            </a:r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1759189" y="1724322"/>
            <a:ext cx="9364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месяц</a:t>
            </a:r>
            <a:endParaRPr lang="ru-RU" sz="1600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21</a:t>
            </a:fld>
            <a:endParaRPr lang="ru-RU"/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71045662"/>
              </p:ext>
            </p:extLst>
          </p:nvPr>
        </p:nvGraphicFramePr>
        <p:xfrm>
          <a:off x="331787" y="1947578"/>
          <a:ext cx="8631237" cy="430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222583" y="1724322"/>
            <a:ext cx="107587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неделю</a:t>
            </a:r>
            <a:endParaRPr lang="ru-RU" sz="1600" dirty="0"/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6872358" y="1724322"/>
            <a:ext cx="80663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день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05169" y="1860653"/>
            <a:ext cx="108000" cy="1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81669" y="1860653"/>
            <a:ext cx="10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20094" y="186065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65862" y="1314450"/>
            <a:ext cx="852214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 smtClean="0"/>
              <a:t>ПОЛЬЗУЮТСЯ ИНТЕРНЕТОМ С</a:t>
            </a:r>
            <a:r>
              <a:rPr lang="en-US" sz="1600" dirty="0" smtClean="0"/>
              <a:t> </a:t>
            </a:r>
            <a:r>
              <a:rPr lang="ru-RU" sz="1600" dirty="0" smtClean="0"/>
              <a:t>МОБИЛЬНОГО УСТРОЙСТВА ХОТЯ </a:t>
            </a:r>
            <a:r>
              <a:rPr lang="ru-RU" sz="1600" dirty="0"/>
              <a:t>БЫ ОДИН </a:t>
            </a:r>
            <a:r>
              <a:rPr lang="ru-RU" sz="1600" dirty="0" smtClean="0"/>
              <a:t>РАЗ</a:t>
            </a:r>
            <a:r>
              <a:rPr lang="ru-RU" sz="1600" dirty="0"/>
              <a:t>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20087675"/>
              </p:ext>
            </p:extLst>
          </p:nvPr>
        </p:nvGraphicFramePr>
        <p:xfrm>
          <a:off x="5719763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95380614"/>
              </p:ext>
            </p:extLst>
          </p:nvPr>
        </p:nvGraphicFramePr>
        <p:xfrm>
          <a:off x="2945165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мобильного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504920041"/>
              </p:ext>
            </p:extLst>
          </p:nvPr>
        </p:nvGraphicFramePr>
        <p:xfrm>
          <a:off x="230188" y="1756881"/>
          <a:ext cx="3175000" cy="441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326" name="Line 7"/>
          <p:cNvSpPr>
            <a:spLocks noChangeShapeType="1"/>
          </p:cNvSpPr>
          <p:nvPr/>
        </p:nvSpPr>
        <p:spPr bwMode="auto">
          <a:xfrm>
            <a:off x="231775" y="22050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7" name="Line 8"/>
          <p:cNvSpPr>
            <a:spLocks noChangeShapeType="1"/>
          </p:cNvSpPr>
          <p:nvPr/>
        </p:nvSpPr>
        <p:spPr bwMode="auto">
          <a:xfrm rot="5400000">
            <a:off x="121161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6328" name="Line 9"/>
          <p:cNvSpPr>
            <a:spLocks noChangeShapeType="1"/>
          </p:cNvSpPr>
          <p:nvPr/>
        </p:nvSpPr>
        <p:spPr bwMode="auto">
          <a:xfrm>
            <a:off x="236538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97160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6542137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375861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56332" name="Line 8"/>
          <p:cNvSpPr>
            <a:spLocks noChangeShapeType="1"/>
          </p:cNvSpPr>
          <p:nvPr/>
        </p:nvSpPr>
        <p:spPr bwMode="auto">
          <a:xfrm rot="5400000">
            <a:off x="401955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3047954"/>
              </p:ext>
            </p:extLst>
          </p:nvPr>
        </p:nvGraphicFramePr>
        <p:xfrm>
          <a:off x="2745694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539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2" name="Группа 16"/>
          <p:cNvGrpSpPr/>
          <p:nvPr/>
        </p:nvGrpSpPr>
        <p:grpSpPr>
          <a:xfrm>
            <a:off x="2736169" y="1879048"/>
            <a:ext cx="656300" cy="4153129"/>
            <a:chOff x="4553894" y="1987261"/>
            <a:chExt cx="656300" cy="3843013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79275977"/>
              </p:ext>
            </p:extLst>
          </p:nvPr>
        </p:nvGraphicFramePr>
        <p:xfrm>
          <a:off x="5573775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600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323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182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3" name="Группа 26"/>
          <p:cNvGrpSpPr/>
          <p:nvPr/>
        </p:nvGrpSpPr>
        <p:grpSpPr>
          <a:xfrm>
            <a:off x="5573775" y="1879048"/>
            <a:ext cx="656300" cy="4153129"/>
            <a:chOff x="4553894" y="1987261"/>
            <a:chExt cx="656300" cy="3843013"/>
          </a:xfrm>
        </p:grpSpPr>
        <p:sp>
          <p:nvSpPr>
            <p:cNvPr id="2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8524110"/>
              </p:ext>
            </p:extLst>
          </p:nvPr>
        </p:nvGraphicFramePr>
        <p:xfrm>
          <a:off x="8235743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474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4" name="Группа 36"/>
          <p:cNvGrpSpPr/>
          <p:nvPr/>
        </p:nvGrpSpPr>
        <p:grpSpPr>
          <a:xfrm>
            <a:off x="8235743" y="1879048"/>
            <a:ext cx="656300" cy="4153129"/>
            <a:chOff x="4553894" y="1987261"/>
            <a:chExt cx="656300" cy="3843013"/>
          </a:xfrm>
        </p:grpSpPr>
        <p:sp>
          <p:nvSpPr>
            <p:cNvPr id="3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6" name="Номер слайда 4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18727" y="1521690"/>
            <a:ext cx="3205018" cy="10067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Line 3"/>
          <p:cNvSpPr>
            <a:spLocks noChangeShapeType="1"/>
          </p:cNvSpPr>
          <p:nvPr/>
        </p:nvSpPr>
        <p:spPr bwMode="auto">
          <a:xfrm flipH="1">
            <a:off x="5885215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19049468"/>
              </p:ext>
            </p:extLst>
          </p:nvPr>
        </p:nvGraphicFramePr>
        <p:xfrm>
          <a:off x="193675" y="1357313"/>
          <a:ext cx="8550275" cy="509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5413"/>
            <a:ext cx="8686800" cy="1017587"/>
          </a:xfrm>
        </p:spPr>
        <p:txBody>
          <a:bodyPr/>
          <a:lstStyle/>
          <a:p>
            <a:r>
              <a:rPr lang="ru-RU" sz="2400" dirty="0" smtClean="0"/>
              <a:t>Мобильные устройства для выхода в Интернет</a:t>
            </a:r>
            <a:r>
              <a:rPr lang="en-US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>
                <a:solidFill>
                  <a:schemeClr val="accent1"/>
                </a:solidFill>
              </a:rPr>
              <a:t>Февраль-Апрель'14</a:t>
            </a:r>
            <a:r>
              <a:rPr lang="ru-RU" sz="2000" dirty="0" smtClean="0">
                <a:solidFill>
                  <a:schemeClr val="accent1"/>
                </a:solidFill>
              </a:rPr>
              <a:t>, % от пользователей мобильным Интернетом, 12+ лет</a:t>
            </a:r>
            <a:endParaRPr lang="en-GB" sz="2000" dirty="0" smtClean="0">
              <a:solidFill>
                <a:schemeClr val="accent1"/>
              </a:solidFill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901263" y="5892800"/>
            <a:ext cx="84600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737164" y="5892800"/>
            <a:ext cx="147559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895697" y="5892800"/>
            <a:ext cx="147559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26" name="Line 3"/>
          <p:cNvSpPr>
            <a:spLocks noChangeShapeType="1"/>
          </p:cNvSpPr>
          <p:nvPr/>
        </p:nvSpPr>
        <p:spPr bwMode="auto">
          <a:xfrm flipH="1">
            <a:off x="3036073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ru-RU" smtClean="0"/>
              <a:t>Аудитория Интернета </a:t>
            </a:r>
            <a:r>
              <a:rPr lang="ru-RU" dirty="0"/>
              <a:t>в целом</a:t>
            </a:r>
            <a:br>
              <a:rPr lang="ru-RU" dirty="0"/>
            </a:br>
            <a:endParaRPr lang="ru-RU" sz="2400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/>
              <a:t>Результаты </a:t>
            </a:r>
            <a:r>
              <a:rPr lang="ru-RU" dirty="0" smtClean="0"/>
              <a:t>Панельного исследования: </a:t>
            </a:r>
            <a:r>
              <a:rPr lang="en-US" dirty="0" smtClean="0"/>
              <a:t>User-centric panel</a:t>
            </a:r>
            <a:endParaRPr 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3"/>
          <p:cNvSpPr>
            <a:spLocks noChangeShapeType="1"/>
          </p:cNvSpPr>
          <p:nvPr/>
        </p:nvSpPr>
        <p:spPr bwMode="auto">
          <a:xfrm flipV="1">
            <a:off x="3720567" y="1334277"/>
            <a:ext cx="190" cy="4623943"/>
          </a:xfrm>
          <a:prstGeom prst="line">
            <a:avLst/>
          </a:prstGeom>
          <a:noFill/>
          <a:ln w="25400" cap="rnd">
            <a:solidFill>
              <a:schemeClr val="accent1">
                <a:alpha val="65000"/>
              </a:schemeClr>
            </a:solidFill>
            <a:prstDash val="lg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39493" y="1856795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A5C5"/>
                </a:solidFill>
              </a:rPr>
              <a:t>Длительность пребывания в Интернете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A5C5"/>
                </a:solidFill>
              </a:rPr>
              <a:t>социально-демографических групп </a:t>
            </a:r>
            <a:r>
              <a:rPr lang="ru-RU" sz="2400">
                <a:solidFill>
                  <a:srgbClr val="00A5C5"/>
                </a:solidFill>
              </a:rPr>
              <a:t/>
            </a:r>
            <a:br>
              <a:rPr lang="ru-RU" sz="2400">
                <a:solidFill>
                  <a:srgbClr val="00A5C5"/>
                </a:solidFill>
              </a:rPr>
            </a:br>
            <a:r>
              <a:rPr lang="ru-RU" sz="2000" smtClean="0">
                <a:solidFill>
                  <a:srgbClr val="E02A8F"/>
                </a:solidFill>
              </a:rPr>
              <a:t>Апрель'14</a:t>
            </a:r>
            <a:r>
              <a:rPr lang="ru-RU" sz="2000" dirty="0" smtClean="0">
                <a:solidFill>
                  <a:srgbClr val="E02A8F"/>
                </a:solidFill>
              </a:rPr>
              <a:t>, </a:t>
            </a:r>
            <a:r>
              <a:rPr lang="ru-RU" sz="2000" dirty="0">
                <a:solidFill>
                  <a:srgbClr val="E02A8F"/>
                </a:solidFill>
              </a:rPr>
              <a:t>минут в день, 12-64 лет</a:t>
            </a:r>
            <a:endParaRPr lang="en-GB" sz="2000" dirty="0">
              <a:solidFill>
                <a:srgbClr val="E02A8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641" y="1331155"/>
            <a:ext cx="353943" cy="36965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Пол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2933" y="3140968"/>
            <a:ext cx="692497" cy="70307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Кол-во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человек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в семье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3641" y="2116322"/>
            <a:ext cx="353943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>
                <a:solidFill>
                  <a:srgbClr val="848587">
                    <a:lumMod val="75000"/>
                  </a:srgbClr>
                </a:solidFill>
              </a:rPr>
              <a:t>Возраст</a:t>
            </a:r>
            <a:endParaRPr lang="ru-RU" sz="1100" b="1" dirty="0">
              <a:solidFill>
                <a:srgbClr val="848587">
                  <a:lumMod val="75000"/>
                </a:srgb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3641" y="3861048"/>
            <a:ext cx="353943" cy="5459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err="1">
                <a:solidFill>
                  <a:srgbClr val="848587">
                    <a:lumMod val="75000"/>
                  </a:srgbClr>
                </a:solidFill>
              </a:rPr>
              <a:t>Зан-ть</a:t>
            </a:r>
            <a:endParaRPr lang="ru-RU" sz="1100" b="1" dirty="0">
              <a:solidFill>
                <a:srgbClr val="848587">
                  <a:lumMod val="75000"/>
                </a:srgb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3641" y="4629682"/>
            <a:ext cx="353943" cy="95955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>
                <a:solidFill>
                  <a:srgbClr val="848587">
                    <a:lumMod val="75000"/>
                  </a:srgbClr>
                </a:solidFill>
              </a:rPr>
              <a:t>Род </a:t>
            </a: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занятий</a:t>
            </a:r>
          </a:p>
        </p:txBody>
      </p:sp>
      <p:sp>
        <p:nvSpPr>
          <p:cNvPr id="18" name="Line 3"/>
          <p:cNvSpPr>
            <a:spLocks noChangeShapeType="1"/>
          </p:cNvSpPr>
          <p:nvPr/>
        </p:nvSpPr>
        <p:spPr bwMode="auto">
          <a:xfrm>
            <a:off x="259997" y="3155725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>
            <a:off x="270157" y="3906310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2" name="Line 3"/>
          <p:cNvSpPr>
            <a:spLocks noChangeShapeType="1"/>
          </p:cNvSpPr>
          <p:nvPr/>
        </p:nvSpPr>
        <p:spPr bwMode="auto">
          <a:xfrm>
            <a:off x="249837" y="4476733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1042540" y="6453188"/>
            <a:ext cx="6481788" cy="3847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808080"/>
                </a:solidFill>
              </a:rPr>
              <a:t>По данным </a:t>
            </a:r>
            <a:r>
              <a:rPr lang="en-US" sz="1000" i="1" dirty="0">
                <a:solidFill>
                  <a:srgbClr val="808080"/>
                </a:solidFill>
              </a:rPr>
              <a:t>User-centric </a:t>
            </a:r>
            <a:r>
              <a:rPr lang="ru-RU" sz="1000" i="1" dirty="0">
                <a:solidFill>
                  <a:srgbClr val="808080"/>
                </a:solidFill>
              </a:rPr>
              <a:t>панели среднее время пользования Интернетом в день среди пользователей России 100 000+, 12-64 лет в </a:t>
            </a:r>
            <a:r>
              <a:rPr lang="ru-RU" sz="1000" i="1" dirty="0" smtClean="0">
                <a:solidFill>
                  <a:srgbClr val="808080"/>
                </a:solidFill>
              </a:rPr>
              <a:t>Апреле </a:t>
            </a:r>
            <a:r>
              <a:rPr lang="ru-RU" sz="1000" i="1" dirty="0" smtClean="0">
                <a:solidFill>
                  <a:srgbClr val="808080"/>
                </a:solidFill>
              </a:rPr>
              <a:t>2014 </a:t>
            </a:r>
            <a:r>
              <a:rPr lang="ru-RU" sz="1000" i="1" dirty="0">
                <a:solidFill>
                  <a:srgbClr val="808080"/>
                </a:solidFill>
              </a:rPr>
              <a:t>составила </a:t>
            </a:r>
            <a:r>
              <a:rPr lang="en-US" sz="1000" i="1" dirty="0" smtClean="0">
                <a:solidFill>
                  <a:srgbClr val="808080"/>
                </a:solidFill>
              </a:rPr>
              <a:t>1</a:t>
            </a:r>
            <a:r>
              <a:rPr lang="ru-RU" sz="1000" i="1" dirty="0" smtClean="0">
                <a:solidFill>
                  <a:srgbClr val="808080"/>
                </a:solidFill>
              </a:rPr>
              <a:t>2</a:t>
            </a:r>
            <a:r>
              <a:rPr lang="en-US" sz="1000" i="1" dirty="0" smtClean="0">
                <a:solidFill>
                  <a:srgbClr val="808080"/>
                </a:solidFill>
              </a:rPr>
              <a:t>5 </a:t>
            </a:r>
            <a:r>
              <a:rPr lang="ru-RU" sz="1000" i="1" dirty="0" smtClean="0">
                <a:solidFill>
                  <a:srgbClr val="808080"/>
                </a:solidFill>
              </a:rPr>
              <a:t>минут </a:t>
            </a:r>
            <a:r>
              <a:rPr lang="ru-RU" sz="1000" i="1" dirty="0">
                <a:solidFill>
                  <a:srgbClr val="808080"/>
                </a:solidFill>
              </a:rPr>
              <a:t>в день. 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A7B1-28AB-4788-9A20-EC60537F0B92}" type="slidenum">
              <a:rPr lang="ru-RU" smtClean="0">
                <a:solidFill>
                  <a:srgbClr val="E02A8F"/>
                </a:solidFill>
              </a:rPr>
              <a:pPr/>
              <a:t>25</a:t>
            </a:fld>
            <a:endParaRPr lang="ru-RU">
              <a:solidFill>
                <a:srgbClr val="E02A8F"/>
              </a:solidFill>
            </a:endParaRPr>
          </a:p>
        </p:txBody>
      </p:sp>
      <p:grpSp>
        <p:nvGrpSpPr>
          <p:cNvPr id="2" name="Группа 35"/>
          <p:cNvGrpSpPr/>
          <p:nvPr/>
        </p:nvGrpSpPr>
        <p:grpSpPr>
          <a:xfrm>
            <a:off x="6500054" y="1213809"/>
            <a:ext cx="2606168" cy="728212"/>
            <a:chOff x="6516216" y="1386204"/>
            <a:chExt cx="2606168" cy="81866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6516216" y="1427224"/>
              <a:ext cx="2376264" cy="70279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38" name="Line 3"/>
            <p:cNvSpPr>
              <a:spLocks noChangeShapeType="1"/>
            </p:cNvSpPr>
            <p:nvPr/>
          </p:nvSpPr>
          <p:spPr bwMode="auto">
            <a:xfrm flipV="1">
              <a:off x="6588224" y="1607559"/>
              <a:ext cx="318297" cy="3052"/>
            </a:xfrm>
            <a:prstGeom prst="line">
              <a:avLst/>
            </a:prstGeom>
            <a:noFill/>
            <a:ln w="25400" cap="rnd">
              <a:solidFill>
                <a:schemeClr val="accent1">
                  <a:alpha val="65000"/>
                </a:schemeClr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6588224" y="1877218"/>
              <a:ext cx="297361" cy="1836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876256" y="1386204"/>
              <a:ext cx="21259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Среднее время пользования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в целом по Интернету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876256" y="1773977"/>
              <a:ext cx="22461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Время пользования в среднем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по </a:t>
              </a:r>
              <a:r>
                <a:rPr lang="ru-RU" sz="1100" dirty="0" err="1">
                  <a:solidFill>
                    <a:srgbClr val="292929"/>
                  </a:solidFill>
                </a:rPr>
                <a:t>соц.-дем</a:t>
              </a:r>
              <a:r>
                <a:rPr lang="ru-RU" sz="1100" dirty="0">
                  <a:solidFill>
                    <a:srgbClr val="292929"/>
                  </a:solidFill>
                </a:rPr>
                <a:t>. группе</a:t>
              </a:r>
            </a:p>
          </p:txBody>
        </p:sp>
      </p:grp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67916913"/>
              </p:ext>
            </p:extLst>
          </p:nvPr>
        </p:nvGraphicFramePr>
        <p:xfrm>
          <a:off x="539552" y="1399591"/>
          <a:ext cx="8064896" cy="4871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 anchor="t"/>
          <a:lstStyle/>
          <a:p>
            <a:r>
              <a:rPr lang="ru-RU"/>
              <a:t>Описание исследования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smtClean="0"/>
              <a:t>Приложение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8025" y="152400"/>
            <a:ext cx="8435975" cy="1017588"/>
          </a:xfrm>
        </p:spPr>
        <p:txBody>
          <a:bodyPr/>
          <a:lstStyle/>
          <a:p>
            <a:r>
              <a:rPr lang="ru-RU" dirty="0"/>
              <a:t>Установочное исследование: </a:t>
            </a:r>
            <a:br>
              <a:rPr lang="ru-RU" dirty="0"/>
            </a:br>
            <a:r>
              <a:rPr lang="ru-RU"/>
              <a:t>Основные </a:t>
            </a:r>
            <a:r>
              <a:rPr lang="ru-RU" smtClean="0"/>
              <a:t>параметры</a:t>
            </a:r>
            <a:endParaRPr lang="ru-RU" dirty="0"/>
          </a:p>
        </p:txBody>
      </p:sp>
      <p:graphicFrame>
        <p:nvGraphicFramePr>
          <p:cNvPr id="74755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3191579380"/>
              </p:ext>
            </p:extLst>
          </p:nvPr>
        </p:nvGraphicFramePr>
        <p:xfrm>
          <a:off x="179512" y="1268760"/>
          <a:ext cx="8878887" cy="1986209"/>
        </p:xfrm>
        <a:graphic>
          <a:graphicData uri="http://schemas.openxmlformats.org/drawingml/2006/table">
            <a:tbl>
              <a:tblPr/>
              <a:tblGrid>
                <a:gridCol w="1339761"/>
                <a:gridCol w="1256521"/>
                <a:gridCol w="1256521"/>
                <a:gridCol w="1256521"/>
                <a:gridCol w="1256521"/>
                <a:gridCol w="1256521"/>
                <a:gridCol w="1256521"/>
              </a:tblGrid>
              <a:tr h="3317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 население 12+ лет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Апрель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Февраль-Апрель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Россия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100 000+ 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Москва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С.-Петербург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Екатеринбург 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Новосибирск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Казань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Генеральная совокупность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62 873 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10 618 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1 228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1 029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Выборка УИ 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144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636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386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человека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87" name="Rectangle 28"/>
          <p:cNvSpPr>
            <a:spLocks noChangeArrowheads="1"/>
          </p:cNvSpPr>
          <p:nvPr/>
        </p:nvSpPr>
        <p:spPr bwMode="auto">
          <a:xfrm>
            <a:off x="898525" y="6453188"/>
            <a:ext cx="5113338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ru-RU" sz="1000" i="1" smtClean="0">
                <a:solidFill>
                  <a:schemeClr val="bg2"/>
                </a:solidFill>
              </a:rPr>
              <a:t>Россия</a:t>
            </a:r>
            <a:r>
              <a:rPr lang="ru-RU" sz="1000" smtClean="0">
                <a:solidFill>
                  <a:schemeClr val="bg2"/>
                </a:solidFill>
              </a:rPr>
              <a:t> </a:t>
            </a:r>
            <a:r>
              <a:rPr lang="ru-RU" sz="1000" i="1" dirty="0">
                <a:solidFill>
                  <a:schemeClr val="bg2"/>
                </a:solidFill>
              </a:rPr>
              <a:t>100 000+ </a:t>
            </a:r>
            <a:r>
              <a:rPr lang="en-US" sz="1000" i="1" dirty="0">
                <a:solidFill>
                  <a:schemeClr val="bg2"/>
                </a:solidFill>
              </a:rPr>
              <a:t>–</a:t>
            </a:r>
            <a:r>
              <a:rPr lang="ru-RU" sz="1000" i="1" dirty="0">
                <a:solidFill>
                  <a:schemeClr val="bg2"/>
                </a:solidFill>
              </a:rPr>
              <a:t> постоянные </a:t>
            </a:r>
            <a:r>
              <a:rPr lang="ru-RU" sz="1000" i="1">
                <a:solidFill>
                  <a:schemeClr val="bg2"/>
                </a:solidFill>
              </a:rPr>
              <a:t>жители </a:t>
            </a:r>
            <a:r>
              <a:rPr lang="ru-RU" sz="1000" i="1" smtClean="0">
                <a:solidFill>
                  <a:schemeClr val="bg2"/>
                </a:solidFill>
              </a:rPr>
              <a:t>городов РФ </a:t>
            </a:r>
            <a:r>
              <a:rPr lang="ru-RU" sz="1000" i="1" dirty="0">
                <a:solidFill>
                  <a:schemeClr val="bg2"/>
                </a:solidFill>
              </a:rPr>
              <a:t>с численностью населения не менее 100 тыс.чел.</a:t>
            </a:r>
          </a:p>
        </p:txBody>
      </p:sp>
      <p:graphicFrame>
        <p:nvGraphicFramePr>
          <p:cNvPr id="74788" name="Group 36"/>
          <p:cNvGraphicFramePr>
            <a:graphicFrameLocks noGrp="1"/>
          </p:cNvGraphicFramePr>
          <p:nvPr/>
        </p:nvGraphicFramePr>
        <p:xfrm>
          <a:off x="485775" y="3284538"/>
          <a:ext cx="8351837" cy="3080703"/>
        </p:xfrm>
        <a:graphic>
          <a:graphicData uri="http://schemas.openxmlformats.org/drawingml/2006/table">
            <a:tbl>
              <a:tblPr/>
              <a:tblGrid>
                <a:gridCol w="2087562"/>
                <a:gridCol w="6264275"/>
              </a:tblGrid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Метод: 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телефонные интервью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Единый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call-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центр, компьютеризированная система проведения интервью (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CATI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Время проведения интервью: с 17 до 22 по будням, с 11 до 16 по выходным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Дизайн выборки: случайная стратифицированная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Количество городов Российской выборки = 165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Объемы выборок по городам учитывают размер города и федеральный округ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Случайный набор номера (формируется на основе базы АТС каждого города)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Случайный отбор человека в домохозяйстве (метод "ближайшего дня рождения")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8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call-backs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достижения домохозяйства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8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call-backs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достижения отобранного респондента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4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Параметры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взвешивания: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 / возраст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Количество человек в семье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Занятость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Размер города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Федеральный округ / Москва / С.-Петербург / Екатеринбург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/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Новосибирск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Казань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97" name="Rectangle 48"/>
          <p:cNvSpPr>
            <a:spLocks noChangeArrowheads="1"/>
          </p:cNvSpPr>
          <p:nvPr/>
        </p:nvSpPr>
        <p:spPr bwMode="auto">
          <a:xfrm>
            <a:off x="395288" y="306546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3573016"/>
            <a:ext cx="7772400" cy="1470025"/>
          </a:xfrm>
        </p:spPr>
        <p:txBody>
          <a:bodyPr anchor="t"/>
          <a:lstStyle/>
          <a:p>
            <a:r>
              <a:rPr lang="ru-RU" sz="2400" smtClean="0"/>
              <a:t>Благодарим </a:t>
            </a:r>
            <a:r>
              <a:rPr lang="ru-RU" sz="2400" dirty="0"/>
              <a:t>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000"/>
              <a:t>TNS </a:t>
            </a:r>
            <a:r>
              <a:rPr lang="ru-RU" sz="2000" smtClean="0"/>
              <a:t>Россия</a:t>
            </a:r>
            <a:r>
              <a:rPr lang="ru-RU" sz="180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</a:t>
            </a:r>
            <a:r>
              <a:rPr lang="ru-RU" sz="1600" dirty="0"/>
              <a:t>Москва, </a:t>
            </a:r>
            <a:r>
              <a:rPr lang="ru-RU" sz="1600" dirty="0" smtClean="0"/>
              <a:t>ул. Двинцев, </a:t>
            </a:r>
            <a:r>
              <a:rPr lang="ru-RU" sz="1600" dirty="0"/>
              <a:t>дом </a:t>
            </a:r>
            <a:r>
              <a:rPr lang="ru-RU" sz="1600" dirty="0" smtClean="0"/>
              <a:t>12</a:t>
            </a:r>
            <a:r>
              <a:rPr lang="ru-RU" sz="1600" smtClean="0"/>
              <a:t>, корпус </a:t>
            </a:r>
            <a:r>
              <a:rPr lang="ru-RU" sz="1600" dirty="0" smtClean="0"/>
              <a:t>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err="1" smtClean="0"/>
              <a:t>Интернет-пользователей</a:t>
            </a:r>
            <a:r>
              <a:rPr lang="ru-RU" sz="3200"/>
              <a:t/>
            </a:r>
            <a:br>
              <a:rPr lang="ru-RU" sz="32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в млн.чел. и в % от населения 12+ лет</a:t>
            </a:r>
          </a:p>
        </p:txBody>
      </p:sp>
      <p:graphicFrame>
        <p:nvGraphicFramePr>
          <p:cNvPr id="11" name="Object 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551827952"/>
              </p:ext>
            </p:extLst>
          </p:nvPr>
        </p:nvGraphicFramePr>
        <p:xfrm>
          <a:off x="331788" y="2039938"/>
          <a:ext cx="8470900" cy="417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19675" y="1752600"/>
            <a:ext cx="3209925" cy="4572000"/>
            <a:chOff x="3024" y="1104"/>
            <a:chExt cx="2022" cy="2880"/>
          </a:xfrm>
        </p:grpSpPr>
        <p:sp>
          <p:nvSpPr>
            <p:cNvPr id="30725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26" name="Rectangle 9"/>
            <p:cNvSpPr>
              <a:spLocks noChangeArrowheads="1"/>
            </p:cNvSpPr>
            <p:nvPr/>
          </p:nvSpPr>
          <p:spPr bwMode="auto">
            <a:xfrm>
              <a:off x="3676" y="1162"/>
              <a:ext cx="71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НЕДЕЛЮ</a:t>
              </a:r>
            </a:p>
          </p:txBody>
        </p:sp>
      </p:grp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539750" y="1314450"/>
            <a:ext cx="53927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/>
              <a:t>ПОЛЬЗУЮТСЯ </a:t>
            </a:r>
            <a:r>
              <a:rPr lang="ru-RU" sz="1600" smtClean="0"/>
              <a:t>ИНТЕРНЕТОМ </a:t>
            </a:r>
            <a:r>
              <a:rPr lang="ru-RU" sz="1600" dirty="0"/>
              <a:t>ХОТЯ БЫ </a:t>
            </a:r>
            <a:r>
              <a:rPr lang="ru-RU" sz="1600"/>
              <a:t>ОДИН </a:t>
            </a:r>
            <a:r>
              <a:rPr lang="ru-RU" sz="1600" smtClean="0"/>
              <a:t>РАЗ</a:t>
            </a:r>
            <a:r>
              <a:rPr lang="ru-RU" sz="1600" dirty="0"/>
              <a:t>…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15056" y="1752600"/>
            <a:ext cx="3209925" cy="4572000"/>
            <a:chOff x="3024" y="1104"/>
            <a:chExt cx="2022" cy="2880"/>
          </a:xfrm>
        </p:grpSpPr>
        <p:sp>
          <p:nvSpPr>
            <p:cNvPr id="30729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30" name="Rectangle 9"/>
            <p:cNvSpPr>
              <a:spLocks noChangeArrowheads="1"/>
            </p:cNvSpPr>
            <p:nvPr/>
          </p:nvSpPr>
          <p:spPr bwMode="auto">
            <a:xfrm>
              <a:off x="3720" y="1162"/>
              <a:ext cx="63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МЕСЯЦ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/>
              <a:t>Динамика </a:t>
            </a:r>
            <a:r>
              <a:rPr lang="ru-RU" sz="2400" smtClean="0"/>
              <a:t>аудитории Интернета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%,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7709216"/>
              </p:ext>
            </p:extLst>
          </p:nvPr>
        </p:nvGraphicFramePr>
        <p:xfrm>
          <a:off x="307401" y="1388999"/>
          <a:ext cx="8659688" cy="495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77788"/>
            <a:ext cx="8435975" cy="1017587"/>
          </a:xfrm>
        </p:spPr>
        <p:txBody>
          <a:bodyPr/>
          <a:lstStyle/>
          <a:p>
            <a:r>
              <a:rPr lang="ru-RU" sz="2400" dirty="0"/>
              <a:t>Место использования </a:t>
            </a:r>
            <a:r>
              <a:rPr lang="ru-RU" sz="2400" dirty="0" smtClean="0"/>
              <a:t>Интернета с компьютера</a:t>
            </a:r>
            <a:r>
              <a:rPr lang="en-US" sz="2400" dirty="0" smtClean="0"/>
              <a:t>/</a:t>
            </a:r>
            <a:r>
              <a:rPr lang="ru-RU" sz="2400" dirty="0" smtClean="0"/>
              <a:t>ноутбука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22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244688118"/>
              </p:ext>
            </p:extLst>
          </p:nvPr>
        </p:nvGraphicFramePr>
        <p:xfrm>
          <a:off x="-1230717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227763" y="5943600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от </a:t>
            </a:r>
            <a:r>
              <a:rPr lang="ru-RU" sz="900"/>
              <a:t>всей </a:t>
            </a:r>
            <a:r>
              <a:rPr lang="ru-RU" sz="900" smtClean="0"/>
              <a:t>аудитории Интернета </a:t>
            </a:r>
            <a:r>
              <a:rPr lang="ru-RU" sz="900" dirty="0"/>
              <a:t>12+ лет</a:t>
            </a:r>
          </a:p>
        </p:txBody>
      </p:sp>
      <p:sp>
        <p:nvSpPr>
          <p:cNvPr id="301065" name="Rectangle 9"/>
          <p:cNvSpPr>
            <a:spLocks noChangeArrowheads="1"/>
          </p:cNvSpPr>
          <p:nvPr/>
        </p:nvSpPr>
        <p:spPr bwMode="auto">
          <a:xfrm>
            <a:off x="6096000" y="5986463"/>
            <a:ext cx="125413" cy="123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451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1066" name="Rectangle 10"/>
          <p:cNvSpPr>
            <a:spLocks noChangeArrowheads="1"/>
          </p:cNvSpPr>
          <p:nvPr/>
        </p:nvSpPr>
        <p:spPr bwMode="auto">
          <a:xfrm>
            <a:off x="6096000" y="6153150"/>
            <a:ext cx="125413" cy="1238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74510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791200" y="5943600"/>
            <a:ext cx="3048000" cy="381000"/>
          </a:xfrm>
          <a:prstGeom prst="rect">
            <a:avLst/>
          </a:prstGeom>
          <a:noFill/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6124575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</a:t>
            </a:r>
            <a:r>
              <a:rPr lang="ru-RU" sz="900"/>
              <a:t>от </a:t>
            </a:r>
            <a:r>
              <a:rPr lang="ru-RU" sz="900" smtClean="0"/>
              <a:t>работающей аудитории Интернета</a:t>
            </a:r>
            <a:endParaRPr lang="ru-RU" sz="900" dirty="0"/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773238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 smtClean="0"/>
              <a:t>Россия </a:t>
            </a:r>
            <a:r>
              <a:rPr lang="ru-RU" sz="1200" b="1" dirty="0"/>
              <a:t>100 000+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4187824" y="1357313"/>
            <a:ext cx="1333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/>
              <a:t>Москва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6616700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/>
              <a:t>С.-</a:t>
            </a:r>
            <a:r>
              <a:rPr lang="ru-RU" sz="1200" b="1" dirty="0" smtClean="0"/>
              <a:t>Петербург</a:t>
            </a:r>
            <a:endParaRPr lang="ru-RU" sz="1200" b="1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24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2953157"/>
              </p:ext>
            </p:extLst>
          </p:nvPr>
        </p:nvGraphicFramePr>
        <p:xfrm>
          <a:off x="3516313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60311559"/>
              </p:ext>
            </p:extLst>
          </p:nvPr>
        </p:nvGraphicFramePr>
        <p:xfrm>
          <a:off x="1123748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dirty="0" err="1"/>
              <a:t>Стаж</a:t>
            </a:r>
            <a:r>
              <a:rPr lang="en-US" sz="2400" dirty="0"/>
              <a:t> </a:t>
            </a:r>
            <a:r>
              <a:rPr lang="en-US" sz="2400" dirty="0" err="1"/>
              <a:t>пользования</a:t>
            </a:r>
            <a:r>
              <a:rPr lang="en-US" sz="2400" dirty="0"/>
              <a:t> </a:t>
            </a:r>
            <a:r>
              <a:rPr lang="en-US" sz="2400" dirty="0" err="1" smtClean="0"/>
              <a:t>Интернетом</a:t>
            </a:r>
            <a:r>
              <a:rPr lang="en-US" sz="2400" dirty="0" smtClean="0"/>
              <a:t> </a:t>
            </a:r>
            <a:r>
              <a:rPr lang="ru-RU" sz="2400"/>
              <a:t/>
            </a:r>
            <a:br>
              <a:rPr lang="ru-RU" sz="24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65283222"/>
              </p:ext>
            </p:extLst>
          </p:nvPr>
        </p:nvGraphicFramePr>
        <p:xfrm>
          <a:off x="560388" y="1392238"/>
          <a:ext cx="8021637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900113" y="6453188"/>
            <a:ext cx="568801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i="1" dirty="0" smtClean="0">
                <a:solidFill>
                  <a:srgbClr val="6E6E6E"/>
                </a:solidFill>
              </a:rPr>
              <a:t>Стаж пользования Интернетом рассчитывается среди пользователей, выходивших в Интернет через компьютер или ноутбук за последний месяц.</a:t>
            </a:r>
            <a:endParaRPr lang="ru-RU" sz="1000" i="1" dirty="0">
              <a:solidFill>
                <a:srgbClr val="6E6E6E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smtClean="0"/>
              <a:t>компьютеров</a:t>
            </a:r>
            <a:r>
              <a:rPr lang="ru-RU" sz="2400" dirty="0"/>
              <a:t>, используемых для выхода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в </a:t>
            </a:r>
            <a:r>
              <a:rPr lang="ru-RU" sz="2400" dirty="0" smtClean="0"/>
              <a:t>Интернет </a:t>
            </a:r>
            <a:r>
              <a:rPr lang="ru-RU" sz="2400" dirty="0"/>
              <a:t>за месяц </a:t>
            </a:r>
            <a:r>
              <a:rPr lang="en-US" sz="2400"/>
              <a:t/>
            </a:r>
            <a:br>
              <a:rPr lang="en-US" sz="24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 дома / на </a:t>
            </a:r>
            <a:r>
              <a:rPr lang="ru-RU" sz="2000" dirty="0" smtClean="0">
                <a:solidFill>
                  <a:schemeClr val="accent1"/>
                </a:solidFill>
              </a:rPr>
              <a:t>работе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565432423"/>
              </p:ext>
            </p:extLst>
          </p:nvPr>
        </p:nvGraphicFramePr>
        <p:xfrm>
          <a:off x="446088" y="1247775"/>
          <a:ext cx="7486650" cy="4932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21254534"/>
              </p:ext>
            </p:extLst>
          </p:nvPr>
        </p:nvGraphicFramePr>
        <p:xfrm>
          <a:off x="558641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36199365"/>
              </p:ext>
            </p:extLst>
          </p:nvPr>
        </p:nvGraphicFramePr>
        <p:xfrm>
          <a:off x="291636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39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половозрастных групп</a:t>
            </a:r>
            <a:r>
              <a:rPr lang="ru-RU" sz="2400"/>
              <a:t/>
            </a:r>
            <a:br>
              <a:rPr lang="ru-RU" sz="24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990600" y="137795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59398" name="Text Box 5"/>
          <p:cNvSpPr txBox="1">
            <a:spLocks noChangeArrowheads="1"/>
          </p:cNvSpPr>
          <p:nvPr/>
        </p:nvSpPr>
        <p:spPr bwMode="auto">
          <a:xfrm>
            <a:off x="381000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225425" y="177165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231775" y="2132013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Object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779523"/>
              </p:ext>
            </p:extLst>
          </p:nvPr>
        </p:nvGraphicFramePr>
        <p:xfrm>
          <a:off x="179512" y="1824038"/>
          <a:ext cx="3480491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9402" name="Line 10"/>
          <p:cNvSpPr>
            <a:spLocks noChangeShapeType="1"/>
          </p:cNvSpPr>
          <p:nvPr/>
        </p:nvSpPr>
        <p:spPr bwMode="auto">
          <a:xfrm rot="5400000">
            <a:off x="1348332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3" name="Line 7"/>
          <p:cNvSpPr>
            <a:spLocks noChangeShapeType="1"/>
          </p:cNvSpPr>
          <p:nvPr/>
        </p:nvSpPr>
        <p:spPr bwMode="auto">
          <a:xfrm>
            <a:off x="225425" y="41433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4" name="Line 10"/>
          <p:cNvSpPr>
            <a:spLocks noChangeShapeType="1"/>
          </p:cNvSpPr>
          <p:nvPr/>
        </p:nvSpPr>
        <p:spPr bwMode="auto">
          <a:xfrm rot="5400000">
            <a:off x="4015333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5" name="Text Box 5"/>
          <p:cNvSpPr txBox="1">
            <a:spLocks noChangeArrowheads="1"/>
          </p:cNvSpPr>
          <p:nvPr/>
        </p:nvSpPr>
        <p:spPr bwMode="auto">
          <a:xfrm>
            <a:off x="6438900" y="1387475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8</a:t>
            </a:fld>
            <a:endParaRPr lang="ru-RU"/>
          </a:p>
        </p:txBody>
      </p:sp>
      <p:grpSp>
        <p:nvGrpSpPr>
          <p:cNvPr id="63" name="Группа 62"/>
          <p:cNvGrpSpPr/>
          <p:nvPr/>
        </p:nvGrpSpPr>
        <p:grpSpPr>
          <a:xfrm>
            <a:off x="2979596" y="1898726"/>
            <a:ext cx="656300" cy="4194906"/>
            <a:chOff x="3617789" y="1898726"/>
            <a:chExt cx="656300" cy="4194906"/>
          </a:xfrm>
        </p:grpSpPr>
        <p:sp>
          <p:nvSpPr>
            <p:cNvPr id="78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93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4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5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6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7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8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9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0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1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2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3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4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5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6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09" name="Таблица 10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9375667"/>
              </p:ext>
            </p:extLst>
          </p:nvPr>
        </p:nvGraphicFramePr>
        <p:xfrm>
          <a:off x="2915816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45 946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1 791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3 693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5 918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4 415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3 285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2 099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709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1 697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3 864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6 259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4 791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3 910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2 607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908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5742790" y="1898726"/>
            <a:ext cx="656300" cy="4194906"/>
            <a:chOff x="3617789" y="1898726"/>
            <a:chExt cx="656300" cy="4194906"/>
          </a:xfrm>
        </p:grpSpPr>
        <p:sp>
          <p:nvSpPr>
            <p:cNvPr id="111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12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3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4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5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6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7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8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9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0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1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2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3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4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5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26" name="Таблица 12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9375667"/>
              </p:ext>
            </p:extLst>
          </p:nvPr>
        </p:nvGraphicFramePr>
        <p:xfrm>
          <a:off x="5670782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8 162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489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991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815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405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240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534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1 078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856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745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524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272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29" name="Группа 128"/>
          <p:cNvGrpSpPr/>
          <p:nvPr/>
        </p:nvGrpSpPr>
        <p:grpSpPr>
          <a:xfrm>
            <a:off x="8389527" y="1898726"/>
            <a:ext cx="656300" cy="4194906"/>
            <a:chOff x="3617789" y="1898726"/>
            <a:chExt cx="656300" cy="4194906"/>
          </a:xfrm>
        </p:grpSpPr>
        <p:sp>
          <p:nvSpPr>
            <p:cNvPr id="130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31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2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3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4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5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6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7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8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9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0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1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3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4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45" name="Таблица 14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9375667"/>
              </p:ext>
            </p:extLst>
          </p:nvPr>
        </p:nvGraphicFramePr>
        <p:xfrm>
          <a:off x="8325748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3 401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428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337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442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353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304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ject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96887273"/>
              </p:ext>
            </p:extLst>
          </p:nvPr>
        </p:nvGraphicFramePr>
        <p:xfrm>
          <a:off x="5702300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39857194"/>
              </p:ext>
            </p:extLst>
          </p:nvPr>
        </p:nvGraphicFramePr>
        <p:xfrm>
          <a:off x="3038475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/>
              <a:t/>
            </a:r>
            <a:br>
              <a:rPr lang="ru-RU" sz="2400"/>
            </a:br>
            <a:r>
              <a:rPr lang="ru-RU" sz="2000" smtClean="0">
                <a:solidFill>
                  <a:schemeClr val="accent1"/>
                </a:solidFill>
              </a:rPr>
              <a:t>Апрель'14</a:t>
            </a:r>
            <a:r>
              <a:rPr lang="ru-RU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71420169"/>
              </p:ext>
            </p:extLst>
          </p:nvPr>
        </p:nvGraphicFramePr>
        <p:xfrm>
          <a:off x="230188" y="1824038"/>
          <a:ext cx="3175000" cy="4344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46" name="Line 7"/>
          <p:cNvSpPr>
            <a:spLocks noChangeShapeType="1"/>
          </p:cNvSpPr>
          <p:nvPr/>
        </p:nvSpPr>
        <p:spPr bwMode="auto">
          <a:xfrm>
            <a:off x="231775" y="220980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7" name="Line 8"/>
          <p:cNvSpPr>
            <a:spLocks noChangeShapeType="1"/>
          </p:cNvSpPr>
          <p:nvPr/>
        </p:nvSpPr>
        <p:spPr bwMode="auto">
          <a:xfrm rot="5400000">
            <a:off x="130492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8" name="Line 9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9" name="Text Box 10"/>
          <p:cNvSpPr txBox="1">
            <a:spLocks noChangeArrowheads="1"/>
          </p:cNvSpPr>
          <p:nvPr/>
        </p:nvSpPr>
        <p:spPr bwMode="auto">
          <a:xfrm>
            <a:off x="1046163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61450" name="Text Box 11"/>
          <p:cNvSpPr txBox="1">
            <a:spLocks noChangeArrowheads="1"/>
          </p:cNvSpPr>
          <p:nvPr/>
        </p:nvSpPr>
        <p:spPr bwMode="auto">
          <a:xfrm>
            <a:off x="66167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0005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61452" name="Line 8"/>
          <p:cNvSpPr>
            <a:spLocks noChangeShapeType="1"/>
          </p:cNvSpPr>
          <p:nvPr/>
        </p:nvSpPr>
        <p:spPr bwMode="auto">
          <a:xfrm rot="5400000">
            <a:off x="408734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5192058"/>
              </p:ext>
            </p:extLst>
          </p:nvPr>
        </p:nvGraphicFramePr>
        <p:xfrm>
          <a:off x="2843809" y="1873180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45 946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5 679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7 823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5 827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8 256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6 873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4 133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1 926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3 665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2907588" y="1974443"/>
            <a:ext cx="656300" cy="4037858"/>
            <a:chOff x="4553894" y="1927160"/>
            <a:chExt cx="656300" cy="3736350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78820580"/>
              </p:ext>
            </p:extLst>
          </p:nvPr>
        </p:nvGraphicFramePr>
        <p:xfrm>
          <a:off x="5652120" y="1873125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8 162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1 101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1 635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1 286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1 338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863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763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295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519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5715899" y="1974388"/>
            <a:ext cx="656300" cy="4037858"/>
            <a:chOff x="4553894" y="1927160"/>
            <a:chExt cx="656300" cy="3736350"/>
          </a:xfrm>
        </p:grpSpPr>
        <p:sp>
          <p:nvSpPr>
            <p:cNvPr id="29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5392403"/>
              </p:ext>
            </p:extLst>
          </p:nvPr>
        </p:nvGraphicFramePr>
        <p:xfrm>
          <a:off x="8307364" y="1872261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3 410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434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774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405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564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408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315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270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8371143" y="1973524"/>
            <a:ext cx="656300" cy="4037858"/>
            <a:chOff x="4553894" y="1927160"/>
            <a:chExt cx="656300" cy="3736350"/>
          </a:xfrm>
        </p:grpSpPr>
        <p:sp>
          <p:nvSpPr>
            <p:cNvPr id="40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8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50918</TotalTime>
  <Words>1691</Words>
  <Application>Microsoft Office PowerPoint</Application>
  <PresentationFormat>Экран (4:3)</PresentationFormat>
  <Paragraphs>538</Paragraphs>
  <Slides>28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2_Оформление по умолчанию</vt:lpstr>
      <vt:lpstr>TNS Web Index: Аудитория Интернета в целом</vt:lpstr>
      <vt:lpstr>Аудитория Интернета в целом Россия 100 000+, Москва, С.-Петербург</vt:lpstr>
      <vt:lpstr>Количество Интернет-пользователей Апрель'14, в млн.чел. и в % от населения 12+ лет</vt:lpstr>
      <vt:lpstr>Динамика аудитории Интернета Monthly Reach%, 12+ лет</vt:lpstr>
      <vt:lpstr>Место использования Интернета с компьютера/ноутбука  Апрель'14, % от Monthly Reach, 12+ лет</vt:lpstr>
      <vt:lpstr>Стаж пользования Интернетом  Апрель'14, % от Monthly Reach, 12+ лет</vt:lpstr>
      <vt:lpstr>Количество компьютеров, используемых для выхода  в Интернет за месяц  Апрель'14, % от Monthly Reach дома / на работе, 12+ лет</vt:lpstr>
      <vt:lpstr>Количество пользователей Интернета  внутри половозрастных групп Апрель'14, Monthly Reach% и тыс.чел., 12+ лет</vt:lpstr>
      <vt:lpstr>Количество пользователей Интернета  внутри социально-демографических групп  Апрель'14, Monthly Reach% и тыс.чел., 12+ лет</vt:lpstr>
      <vt:lpstr>Количество пользователей Интернета  внутри социально-демографических групп Апрель'14, Monthly Reach% и тыс.чел., 12+ лет</vt:lpstr>
      <vt:lpstr>Аудитория мобильного Интернета Апрель'14, в млн. чел. и в % от населения 12+ лет</vt:lpstr>
      <vt:lpstr>Количество пользователей мобильного Интернета  внутри социально-демографических групп  Апрель'14, Monthly Reach% и тыс.чел., 12+ лет</vt:lpstr>
      <vt:lpstr>Мобильные устройства для выхода в Интернет  Апрель'14, % от пользователей мобильным Интернетом, 12+ лет</vt:lpstr>
      <vt:lpstr>Аудитория Интернета в целом Екатеринбург, Новосибирск, Казань</vt:lpstr>
      <vt:lpstr>Количество Интернет-пользователей Февраль-Апрель'14, в млн.чел. и в % от населения 12+ лет</vt:lpstr>
      <vt:lpstr>Место использования Интернета с компьютера/ноутбука  Февраль-Апрель'14, % от Monthly Reach, 12+ лет</vt:lpstr>
      <vt:lpstr>Количество компьютеров, используемых для выхода  в Интернет за месяц  Февраль-Апрель'14, % от Monthly Reach дома / на работе, 12+ лет</vt:lpstr>
      <vt:lpstr>Количество пользователей Интернета  внутри половозрастных групп Февраль-Апрель'14, Monthly Reach% и тыс.чел., 12+ лет</vt:lpstr>
      <vt:lpstr>Количество пользователей Интернета  внутри социально-демографических групп  Февраль-Апрель'14, Monthly Reach% и тыс.чел., 12+ лет</vt:lpstr>
      <vt:lpstr>Количество пользователей Интернета  внутри социально-демографических групп Февраль-Апрель'14, Monthly Reach% и тыс.чел., 12+ лет</vt:lpstr>
      <vt:lpstr>Аудитория мобильного Интернета Февраль-Апрель'14, в млн. чел. и в % от населения 12+ лет</vt:lpstr>
      <vt:lpstr>Количество пользователей мобильного Интернета  внутри социально-демографических групп  Февраль-Апрель'14, Monthly Reach% и тыс.чел., 12+ лет</vt:lpstr>
      <vt:lpstr>Мобильные устройства для выхода в Интернет  Февраль-Апрель'14, % от пользователей мобильным Интернетом, 12+ лет</vt:lpstr>
      <vt:lpstr>Аудитория Интернета в целом </vt:lpstr>
      <vt:lpstr>Слайд 25</vt:lpstr>
      <vt:lpstr>Описание исследования</vt:lpstr>
      <vt:lpstr>Установочное исследование:  Основные параметры</vt:lpstr>
      <vt:lpstr>Благодарим за внимание!  TNS Россия   127018, Москва, ул. Двинцев, дом 12, корпус 1  тел. +7 495 9358718, web www.tns-global.ru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Аудитория Интернета в целом</dc:title>
  <dc:creator>1</dc:creator>
  <cp:lastModifiedBy>Mariya.Speranskaya</cp:lastModifiedBy>
  <cp:revision>3280</cp:revision>
  <dcterms:created xsi:type="dcterms:W3CDTF">2012-01-19T09:35:54Z</dcterms:created>
  <dcterms:modified xsi:type="dcterms:W3CDTF">2014-05-20T14:55:21Z</dcterms:modified>
</cp:coreProperties>
</file>